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523" r:id="rId2"/>
    <p:sldId id="271" r:id="rId3"/>
    <p:sldId id="512" r:id="rId4"/>
    <p:sldId id="513" r:id="rId5"/>
    <p:sldId id="454" r:id="rId6"/>
    <p:sldId id="525" r:id="rId7"/>
    <p:sldId id="278" r:id="rId8"/>
    <p:sldId id="346" r:id="rId9"/>
    <p:sldId id="511" r:id="rId10"/>
    <p:sldId id="504" r:id="rId11"/>
    <p:sldId id="502" r:id="rId12"/>
    <p:sldId id="503" r:id="rId13"/>
    <p:sldId id="529" r:id="rId14"/>
    <p:sldId id="526" r:id="rId15"/>
    <p:sldId id="530" r:id="rId16"/>
    <p:sldId id="531" r:id="rId17"/>
    <p:sldId id="540" r:id="rId18"/>
    <p:sldId id="541" r:id="rId19"/>
    <p:sldId id="532" r:id="rId20"/>
    <p:sldId id="533" r:id="rId21"/>
    <p:sldId id="534" r:id="rId22"/>
    <p:sldId id="521" r:id="rId23"/>
    <p:sldId id="528" r:id="rId24"/>
    <p:sldId id="527" r:id="rId25"/>
    <p:sldId id="535" r:id="rId26"/>
    <p:sldId id="537" r:id="rId27"/>
    <p:sldId id="542" r:id="rId28"/>
    <p:sldId id="509" r:id="rId29"/>
    <p:sldId id="515" r:id="rId30"/>
    <p:sldId id="543" r:id="rId31"/>
    <p:sldId id="518" r:id="rId32"/>
    <p:sldId id="514" r:id="rId33"/>
    <p:sldId id="519" r:id="rId34"/>
    <p:sldId id="544" r:id="rId35"/>
    <p:sldId id="516" r:id="rId36"/>
    <p:sldId id="522"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2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92857" autoAdjust="0"/>
  </p:normalViewPr>
  <p:slideViewPr>
    <p:cSldViewPr snapToGrid="0">
      <p:cViewPr varScale="1">
        <p:scale>
          <a:sx n="64" d="100"/>
          <a:sy n="64" d="100"/>
        </p:scale>
        <p:origin x="90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F7FD8-E374-4CF6-A45C-10DF92996727}" type="datetimeFigureOut">
              <a:rPr lang="zh-CN" altLang="en-US" smtClean="0"/>
              <a:t>2023/10/11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975E66-F275-4509-BDF3-C4E326CCD76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13</a:t>
            </a:fld>
            <a:endParaRPr lang="zh-CN" altLang="en-US"/>
          </a:p>
        </p:txBody>
      </p:sp>
    </p:spTree>
    <p:extLst>
      <p:ext uri="{BB962C8B-B14F-4D97-AF65-F5344CB8AC3E}">
        <p14:creationId xmlns:p14="http://schemas.microsoft.com/office/powerpoint/2010/main" val="149975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14</a:t>
            </a:fld>
            <a:endParaRPr lang="zh-CN" altLang="en-US"/>
          </a:p>
        </p:txBody>
      </p:sp>
    </p:spTree>
    <p:extLst>
      <p:ext uri="{BB962C8B-B14F-4D97-AF65-F5344CB8AC3E}">
        <p14:creationId xmlns:p14="http://schemas.microsoft.com/office/powerpoint/2010/main" val="1332081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15</a:t>
            </a:fld>
            <a:endParaRPr lang="zh-CN" altLang="en-US"/>
          </a:p>
        </p:txBody>
      </p:sp>
    </p:spTree>
    <p:extLst>
      <p:ext uri="{BB962C8B-B14F-4D97-AF65-F5344CB8AC3E}">
        <p14:creationId xmlns:p14="http://schemas.microsoft.com/office/powerpoint/2010/main" val="3046694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16</a:t>
            </a:fld>
            <a:endParaRPr lang="zh-CN" altLang="en-US"/>
          </a:p>
        </p:txBody>
      </p:sp>
    </p:spTree>
    <p:extLst>
      <p:ext uri="{BB962C8B-B14F-4D97-AF65-F5344CB8AC3E}">
        <p14:creationId xmlns:p14="http://schemas.microsoft.com/office/powerpoint/2010/main" val="990888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17</a:t>
            </a:fld>
            <a:endParaRPr lang="zh-CN" altLang="en-US"/>
          </a:p>
        </p:txBody>
      </p:sp>
    </p:spTree>
    <p:extLst>
      <p:ext uri="{BB962C8B-B14F-4D97-AF65-F5344CB8AC3E}">
        <p14:creationId xmlns:p14="http://schemas.microsoft.com/office/powerpoint/2010/main" val="4283423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18</a:t>
            </a:fld>
            <a:endParaRPr lang="zh-CN" altLang="en-US"/>
          </a:p>
        </p:txBody>
      </p:sp>
    </p:spTree>
    <p:extLst>
      <p:ext uri="{BB962C8B-B14F-4D97-AF65-F5344CB8AC3E}">
        <p14:creationId xmlns:p14="http://schemas.microsoft.com/office/powerpoint/2010/main" val="298472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19</a:t>
            </a:fld>
            <a:endParaRPr lang="zh-CN" altLang="en-US"/>
          </a:p>
        </p:txBody>
      </p:sp>
    </p:spTree>
    <p:extLst>
      <p:ext uri="{BB962C8B-B14F-4D97-AF65-F5344CB8AC3E}">
        <p14:creationId xmlns:p14="http://schemas.microsoft.com/office/powerpoint/2010/main" val="3841713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20</a:t>
            </a:fld>
            <a:endParaRPr lang="zh-CN" altLang="en-US"/>
          </a:p>
        </p:txBody>
      </p:sp>
    </p:spTree>
    <p:extLst>
      <p:ext uri="{BB962C8B-B14F-4D97-AF65-F5344CB8AC3E}">
        <p14:creationId xmlns:p14="http://schemas.microsoft.com/office/powerpoint/2010/main" val="90858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3</a:t>
            </a:fld>
            <a:endParaRPr lang="zh-CN" altLang="en-US"/>
          </a:p>
        </p:txBody>
      </p:sp>
    </p:spTree>
    <p:extLst>
      <p:ext uri="{BB962C8B-B14F-4D97-AF65-F5344CB8AC3E}">
        <p14:creationId xmlns:p14="http://schemas.microsoft.com/office/powerpoint/2010/main" val="3659996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21</a:t>
            </a:fld>
            <a:endParaRPr lang="zh-CN" altLang="en-US"/>
          </a:p>
        </p:txBody>
      </p:sp>
    </p:spTree>
    <p:extLst>
      <p:ext uri="{BB962C8B-B14F-4D97-AF65-F5344CB8AC3E}">
        <p14:creationId xmlns:p14="http://schemas.microsoft.com/office/powerpoint/2010/main" val="2220745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22</a:t>
            </a:fld>
            <a:endParaRPr lang="zh-CN" altLang="en-US"/>
          </a:p>
        </p:txBody>
      </p:sp>
    </p:spTree>
    <p:extLst>
      <p:ext uri="{BB962C8B-B14F-4D97-AF65-F5344CB8AC3E}">
        <p14:creationId xmlns:p14="http://schemas.microsoft.com/office/powerpoint/2010/main" val="3446254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23</a:t>
            </a:fld>
            <a:endParaRPr lang="zh-CN" altLang="en-US"/>
          </a:p>
        </p:txBody>
      </p:sp>
    </p:spTree>
    <p:extLst>
      <p:ext uri="{BB962C8B-B14F-4D97-AF65-F5344CB8AC3E}">
        <p14:creationId xmlns:p14="http://schemas.microsoft.com/office/powerpoint/2010/main" val="3705260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24</a:t>
            </a:fld>
            <a:endParaRPr lang="zh-CN" altLang="en-US"/>
          </a:p>
        </p:txBody>
      </p:sp>
    </p:spTree>
    <p:extLst>
      <p:ext uri="{BB962C8B-B14F-4D97-AF65-F5344CB8AC3E}">
        <p14:creationId xmlns:p14="http://schemas.microsoft.com/office/powerpoint/2010/main" val="1964912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25</a:t>
            </a:fld>
            <a:endParaRPr lang="zh-CN" altLang="en-US"/>
          </a:p>
        </p:txBody>
      </p:sp>
    </p:spTree>
    <p:extLst>
      <p:ext uri="{BB962C8B-B14F-4D97-AF65-F5344CB8AC3E}">
        <p14:creationId xmlns:p14="http://schemas.microsoft.com/office/powerpoint/2010/main" val="1200644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26</a:t>
            </a:fld>
            <a:endParaRPr lang="zh-CN" altLang="en-US"/>
          </a:p>
        </p:txBody>
      </p:sp>
    </p:spTree>
    <p:extLst>
      <p:ext uri="{BB962C8B-B14F-4D97-AF65-F5344CB8AC3E}">
        <p14:creationId xmlns:p14="http://schemas.microsoft.com/office/powerpoint/2010/main" val="2696949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27</a:t>
            </a:fld>
            <a:endParaRPr lang="zh-CN" altLang="en-US"/>
          </a:p>
        </p:txBody>
      </p:sp>
    </p:spTree>
    <p:extLst>
      <p:ext uri="{BB962C8B-B14F-4D97-AF65-F5344CB8AC3E}">
        <p14:creationId xmlns:p14="http://schemas.microsoft.com/office/powerpoint/2010/main" val="3714554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28</a:t>
            </a:fld>
            <a:endParaRPr lang="zh-CN" altLang="en-US"/>
          </a:p>
        </p:txBody>
      </p:sp>
    </p:spTree>
    <p:extLst>
      <p:ext uri="{BB962C8B-B14F-4D97-AF65-F5344CB8AC3E}">
        <p14:creationId xmlns:p14="http://schemas.microsoft.com/office/powerpoint/2010/main" val="3218770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29</a:t>
            </a:fld>
            <a:endParaRPr lang="zh-CN" altLang="en-US"/>
          </a:p>
        </p:txBody>
      </p:sp>
    </p:spTree>
    <p:extLst>
      <p:ext uri="{BB962C8B-B14F-4D97-AF65-F5344CB8AC3E}">
        <p14:creationId xmlns:p14="http://schemas.microsoft.com/office/powerpoint/2010/main" val="2473929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30</a:t>
            </a:fld>
            <a:endParaRPr lang="zh-CN" altLang="en-US"/>
          </a:p>
        </p:txBody>
      </p:sp>
    </p:spTree>
    <p:extLst>
      <p:ext uri="{BB962C8B-B14F-4D97-AF65-F5344CB8AC3E}">
        <p14:creationId xmlns:p14="http://schemas.microsoft.com/office/powerpoint/2010/main" val="1489346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4</a:t>
            </a:fld>
            <a:endParaRPr lang="zh-CN" altLang="en-US"/>
          </a:p>
        </p:txBody>
      </p:sp>
    </p:spTree>
    <p:extLst>
      <p:ext uri="{BB962C8B-B14F-4D97-AF65-F5344CB8AC3E}">
        <p14:creationId xmlns:p14="http://schemas.microsoft.com/office/powerpoint/2010/main" val="20113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31</a:t>
            </a:fld>
            <a:endParaRPr lang="zh-CN" altLang="en-US"/>
          </a:p>
        </p:txBody>
      </p:sp>
    </p:spTree>
    <p:extLst>
      <p:ext uri="{BB962C8B-B14F-4D97-AF65-F5344CB8AC3E}">
        <p14:creationId xmlns:p14="http://schemas.microsoft.com/office/powerpoint/2010/main" val="2999033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32</a:t>
            </a:fld>
            <a:endParaRPr lang="zh-CN" altLang="en-US"/>
          </a:p>
        </p:txBody>
      </p:sp>
    </p:spTree>
    <p:extLst>
      <p:ext uri="{BB962C8B-B14F-4D97-AF65-F5344CB8AC3E}">
        <p14:creationId xmlns:p14="http://schemas.microsoft.com/office/powerpoint/2010/main" val="2225901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33</a:t>
            </a:fld>
            <a:endParaRPr lang="zh-CN" altLang="en-US"/>
          </a:p>
        </p:txBody>
      </p:sp>
    </p:spTree>
    <p:extLst>
      <p:ext uri="{BB962C8B-B14F-4D97-AF65-F5344CB8AC3E}">
        <p14:creationId xmlns:p14="http://schemas.microsoft.com/office/powerpoint/2010/main" val="4201968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34</a:t>
            </a:fld>
            <a:endParaRPr lang="zh-CN" altLang="en-US"/>
          </a:p>
        </p:txBody>
      </p:sp>
    </p:spTree>
    <p:extLst>
      <p:ext uri="{BB962C8B-B14F-4D97-AF65-F5344CB8AC3E}">
        <p14:creationId xmlns:p14="http://schemas.microsoft.com/office/powerpoint/2010/main" val="860572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35</a:t>
            </a:fld>
            <a:endParaRPr lang="zh-CN" altLang="en-US"/>
          </a:p>
        </p:txBody>
      </p:sp>
    </p:spTree>
    <p:extLst>
      <p:ext uri="{BB962C8B-B14F-4D97-AF65-F5344CB8AC3E}">
        <p14:creationId xmlns:p14="http://schemas.microsoft.com/office/powerpoint/2010/main" val="118992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36</a:t>
            </a:fld>
            <a:endParaRPr lang="zh-CN" altLang="en-US"/>
          </a:p>
        </p:txBody>
      </p:sp>
    </p:spTree>
    <p:extLst>
      <p:ext uri="{BB962C8B-B14F-4D97-AF65-F5344CB8AC3E}">
        <p14:creationId xmlns:p14="http://schemas.microsoft.com/office/powerpoint/2010/main" val="3870536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6</a:t>
            </a:fld>
            <a:endParaRPr lang="zh-CN" altLang="en-US"/>
          </a:p>
        </p:txBody>
      </p:sp>
    </p:spTree>
    <p:extLst>
      <p:ext uri="{BB962C8B-B14F-4D97-AF65-F5344CB8AC3E}">
        <p14:creationId xmlns:p14="http://schemas.microsoft.com/office/powerpoint/2010/main" val="282863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975E66-F275-4509-BDF3-C4E326CCD760}"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9</a:t>
            </a:fld>
            <a:endParaRPr lang="zh-CN" altLang="en-US"/>
          </a:p>
        </p:txBody>
      </p:sp>
    </p:spTree>
    <p:extLst>
      <p:ext uri="{BB962C8B-B14F-4D97-AF65-F5344CB8AC3E}">
        <p14:creationId xmlns:p14="http://schemas.microsoft.com/office/powerpoint/2010/main" val="308548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975E66-F275-4509-BDF3-C4E326CCD760}"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0962661-4237-4286-9E37-69A712C1AECB}"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1E1961-3156-48FA-86C7-409AC261BD0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0962661-4237-4286-9E37-69A712C1AECB}" type="datetimeFigureOut">
              <a:rPr lang="zh-CN" altLang="en-US" smtClean="0"/>
              <a:t>2023/10/11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1E1961-3156-48FA-86C7-409AC261BD0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0962661-4237-4286-9E37-69A712C1AECB}"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1E1961-3156-48FA-86C7-409AC261BD0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0962661-4237-4286-9E37-69A712C1AECB}"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1E1961-3156-48FA-86C7-409AC261BD0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0962661-4237-4286-9E37-69A712C1AECB}"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1E1961-3156-48FA-86C7-409AC261BD0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69290" y="1087120"/>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0962661-4237-4286-9E37-69A712C1AECB}" type="datetimeFigureOut">
              <a:rPr lang="zh-CN" altLang="en-US" smtClean="0"/>
              <a:t>2023/10/11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1E1961-3156-48FA-86C7-409AC261BD0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0962661-4237-4286-9E37-69A712C1AECB}" type="datetimeFigureOut">
              <a:rPr lang="zh-CN" altLang="en-US" smtClean="0"/>
              <a:t>2023/10/11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1E1961-3156-48FA-86C7-409AC261BD0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0962661-4237-4286-9E37-69A712C1AECB}"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1E1961-3156-48FA-86C7-409AC261BD0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b="11597"/>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0962661-4237-4286-9E37-69A712C1AECB}" type="datetimeFigureOut">
              <a:rPr lang="zh-CN" altLang="en-US" smtClean="0"/>
              <a:t>2023/10/11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1E1961-3156-48FA-86C7-409AC261BD0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62661-4237-4286-9E37-69A712C1AECB}" type="datetimeFigureOut">
              <a:rPr lang="zh-CN" altLang="en-US" smtClean="0"/>
              <a:t>2023/10/11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E1961-3156-48FA-86C7-409AC261BD0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hyperlink" Target="mailto:uetmoose@yahoo.com"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0" y="516829"/>
            <a:ext cx="11437495" cy="830997"/>
          </a:xfrm>
          <a:prstGeom prst="rect">
            <a:avLst/>
          </a:prstGeom>
          <a:noFill/>
        </p:spPr>
        <p:txBody>
          <a:bodyPr wrap="square" rtlCol="0">
            <a:spAutoFit/>
          </a:bodyPr>
          <a:lstStyle/>
          <a:p>
            <a:pPr indent="200660" algn="ctr">
              <a:spcAft>
                <a:spcPts val="0"/>
              </a:spcAft>
            </a:pPr>
            <a:r>
              <a:rPr lang="en-US" altLang="zh-CN"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Moose Logistics, LLC is the JV Partner and</a:t>
            </a:r>
          </a:p>
          <a:p>
            <a:pPr indent="200660" algn="ctr">
              <a:spcAft>
                <a:spcPts val="0"/>
              </a:spcAft>
            </a:pPr>
            <a:r>
              <a:rPr lang="en-US" altLang="zh-CN"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Distributor for Great Façade Material to the USA</a:t>
            </a:r>
            <a:endPar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nvGrpSpPr>
          <p:cNvPr id="12" name="组合 11"/>
          <p:cNvGrpSpPr/>
          <p:nvPr/>
        </p:nvGrpSpPr>
        <p:grpSpPr>
          <a:xfrm>
            <a:off x="1749976" y="4556465"/>
            <a:ext cx="1654175" cy="355499"/>
            <a:chOff x="743500" y="4558360"/>
            <a:chExt cx="3308351" cy="710999"/>
          </a:xfrm>
        </p:grpSpPr>
        <p:cxnSp>
          <p:nvCxnSpPr>
            <p:cNvPr id="13" name="直接连接符 12"/>
            <p:cNvCxnSpPr/>
            <p:nvPr/>
          </p:nvCxnSpPr>
          <p:spPr>
            <a:xfrm rot="19800000">
              <a:off x="2509437" y="4558360"/>
              <a:ext cx="1492774" cy="0"/>
            </a:xfrm>
            <a:prstGeom prst="line">
              <a:avLst/>
            </a:prstGeom>
            <a:ln w="38100">
              <a:solidFill>
                <a:schemeClr val="bg1">
                  <a:lumMod val="85000"/>
                  <a:alpha val="36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9800000">
              <a:off x="743500" y="5269359"/>
              <a:ext cx="3308351" cy="0"/>
            </a:xfrm>
            <a:prstGeom prst="line">
              <a:avLst/>
            </a:prstGeom>
            <a:ln w="9525">
              <a:solidFill>
                <a:schemeClr val="bg1">
                  <a:lumMod val="85000"/>
                  <a:alpha val="76000"/>
                </a:schemeClr>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rot="19800000">
            <a:off x="7360387" y="1321634"/>
            <a:ext cx="1639494" cy="0"/>
          </a:xfrm>
          <a:prstGeom prst="line">
            <a:avLst/>
          </a:prstGeom>
          <a:ln w="6350">
            <a:solidFill>
              <a:schemeClr val="bg1">
                <a:lumMod val="85000"/>
                <a:alpha val="76000"/>
              </a:schemeClr>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F8F53380-1BB1-9591-A1C5-CBCC682A8B87}"/>
              </a:ext>
            </a:extLst>
          </p:cNvPr>
          <p:cNvSpPr txBox="1"/>
          <p:nvPr/>
        </p:nvSpPr>
        <p:spPr>
          <a:xfrm>
            <a:off x="-258766" y="1237901"/>
            <a:ext cx="11955026" cy="954107"/>
          </a:xfrm>
          <a:prstGeom prst="rect">
            <a:avLst/>
          </a:prstGeom>
          <a:noFill/>
        </p:spPr>
        <p:txBody>
          <a:bodyPr wrap="square" rtlCol="0">
            <a:spAutoFit/>
          </a:bodyPr>
          <a:lstStyle/>
          <a:p>
            <a:pPr indent="200660" algn="ctr">
              <a:spcAft>
                <a:spcPts val="0"/>
              </a:spcAft>
            </a:pPr>
            <a:endParaRPr lang="en-US" altLang="zh-CN" sz="2800" b="1" kern="100" dirty="0">
              <a:solidFill>
                <a:schemeClr val="accent2"/>
              </a:solidFill>
              <a:latin typeface="微软雅黑" panose="020B0503020204020204" charset="-122"/>
              <a:ea typeface="微软雅黑" panose="020B0503020204020204" charset="-122"/>
              <a:cs typeface="Times New Roman" panose="02020603050405020304" pitchFamily="18" charset="0"/>
            </a:endParaRPr>
          </a:p>
          <a:p>
            <a:pPr indent="200660" algn="ctr">
              <a:spcAft>
                <a:spcPts val="0"/>
              </a:spcAft>
            </a:pPr>
            <a:r>
              <a:rPr lang="en-US" altLang="zh-CN" sz="2800" b="1" kern="100" dirty="0">
                <a:solidFill>
                  <a:schemeClr val="accent1"/>
                </a:solidFill>
                <a:latin typeface="微软雅黑" panose="020B0503020204020204" charset="-122"/>
                <a:ea typeface="微软雅黑" panose="020B0503020204020204" charset="-122"/>
                <a:cs typeface="Times New Roman" panose="02020603050405020304" pitchFamily="18" charset="0"/>
              </a:rPr>
              <a:t>Metal Composite Panel</a:t>
            </a:r>
            <a:endParaRPr lang="zh-CN" altLang="en-US" sz="2800" b="1" kern="100" dirty="0">
              <a:solidFill>
                <a:schemeClr val="accent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a:extLst>
              <a:ext uri="{FF2B5EF4-FFF2-40B4-BE49-F238E27FC236}">
                <a16:creationId xmlns:a16="http://schemas.microsoft.com/office/drawing/2014/main" id="{E4737670-7F0B-2D9F-350A-0AC7379539CB}"/>
              </a:ext>
            </a:extLst>
          </p:cNvPr>
          <p:cNvSpPr txBox="1"/>
          <p:nvPr/>
        </p:nvSpPr>
        <p:spPr>
          <a:xfrm>
            <a:off x="236974" y="1964912"/>
            <a:ext cx="11955026" cy="954107"/>
          </a:xfrm>
          <a:prstGeom prst="rect">
            <a:avLst/>
          </a:prstGeom>
          <a:noFill/>
        </p:spPr>
        <p:txBody>
          <a:bodyPr wrap="square" rtlCol="0">
            <a:spAutoFit/>
          </a:bodyPr>
          <a:lstStyle/>
          <a:p>
            <a:pPr indent="200660" algn="ctr">
              <a:spcAft>
                <a:spcPts val="0"/>
              </a:spcAft>
            </a:pPr>
            <a:endParaRPr lang="en-US" altLang="zh-CN" sz="28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a:p>
            <a:pPr indent="200660" algn="ctr">
              <a:spcAft>
                <a:spcPts val="0"/>
              </a:spcAft>
            </a:pPr>
            <a:r>
              <a:rPr lang="en-US" altLang="zh-CN" sz="2800" b="1" kern="100" dirty="0">
                <a:solidFill>
                  <a:schemeClr val="bg1"/>
                </a:solidFill>
                <a:latin typeface="微软雅黑" panose="020B0503020204020204" charset="-122"/>
                <a:ea typeface="微软雅黑" panose="020B0503020204020204" charset="-122"/>
                <a:cs typeface="Times New Roman" panose="02020603050405020304" pitchFamily="18" charset="0"/>
              </a:rPr>
              <a:t>FR A class</a:t>
            </a:r>
            <a:endParaRPr lang="zh-CN" altLang="en-US" sz="28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3961879889"/>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outVertical)">
                                      <p:cBhvr>
                                        <p:cTn id="7" dur="750"/>
                                        <p:tgtEl>
                                          <p:spTgt spid="8">
                                            <p:txEl>
                                              <p:pRg st="0" end="0"/>
                                            </p:txEl>
                                          </p:spTgt>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arn(outVertical)">
                                      <p:cBhvr>
                                        <p:cTn id="11" dur="750"/>
                                        <p:tgtEl>
                                          <p:spTgt spid="8">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42" presetClass="path" presetSubtype="0" decel="30000" fill="hold" nodeType="withEffect">
                                  <p:stCondLst>
                                    <p:cond delay="0"/>
                                  </p:stCondLst>
                                  <p:childTnLst>
                                    <p:animMotion origin="layout" path="M 1.875E-6 2.22222E-6 L -0.06745 0.07106 " pathEditMode="relative" rAng="0" ptsTypes="AA">
                                      <p:cBhvr>
                                        <p:cTn id="16" dur="750" spd="-100000" fill="hold"/>
                                        <p:tgtEl>
                                          <p:spTgt spid="12"/>
                                        </p:tgtEl>
                                        <p:attrNameLst>
                                          <p:attrName>ppt_x</p:attrName>
                                          <p:attrName>ppt_y</p:attrName>
                                        </p:attrNameLst>
                                      </p:cBhvr>
                                      <p:rCtr x="-3372" y="3542"/>
                                    </p:animMotion>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42" presetClass="path" presetSubtype="0" decel="30000" fill="hold" nodeType="withEffect">
                                  <p:stCondLst>
                                    <p:cond delay="0"/>
                                  </p:stCondLst>
                                  <p:childTnLst>
                                    <p:animMotion origin="layout" path="M -3.33333E-6 -4.07407E-6 L 0.05847 -0.05949 " pathEditMode="relative" rAng="0" ptsTypes="AA">
                                      <p:cBhvr>
                                        <p:cTn id="21" dur="750" spd="-100000" fill="hold"/>
                                        <p:tgtEl>
                                          <p:spTgt spid="16"/>
                                        </p:tgtEl>
                                        <p:attrNameLst>
                                          <p:attrName>ppt_x</p:attrName>
                                          <p:attrName>ppt_y</p:attrName>
                                        </p:attrNameLst>
                                      </p:cBhvr>
                                      <p:rCtr x="2917" y="-2986"/>
                                    </p:animMotion>
                                  </p:childTnLst>
                                </p:cTn>
                              </p:par>
                            </p:childTnLst>
                          </p:cTn>
                        </p:par>
                        <p:par>
                          <p:cTn id="22" fill="hold">
                            <p:stCondLst>
                              <p:cond delay="1500"/>
                            </p:stCondLst>
                            <p:childTnLst>
                              <p:par>
                                <p:cTn id="23" presetID="16" presetClass="entr" presetSubtype="37" fill="hold"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outVertical)">
                                      <p:cBhvr>
                                        <p:cTn id="25" dur="750"/>
                                        <p:tgtEl>
                                          <p:spTgt spid="2">
                                            <p:txEl>
                                              <p:pRg st="1" end="1"/>
                                            </p:txEl>
                                          </p:spTgt>
                                        </p:tgtEl>
                                      </p:cBhvr>
                                    </p:animEffect>
                                  </p:childTnLst>
                                </p:cTn>
                              </p:par>
                            </p:childTnLst>
                          </p:cTn>
                        </p:par>
                        <p:par>
                          <p:cTn id="26" fill="hold">
                            <p:stCondLst>
                              <p:cond delay="2250"/>
                            </p:stCondLst>
                            <p:childTnLst>
                              <p:par>
                                <p:cTn id="27" presetID="16" presetClass="entr" presetSubtype="37"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barn(outVertical)">
                                      <p:cBhvr>
                                        <p:cTn id="2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444449" y="5577436"/>
            <a:ext cx="3263158" cy="275590"/>
          </a:xfrm>
          <a:prstGeom prst="rect">
            <a:avLst/>
          </a:prstGeom>
          <a:noFill/>
          <a:ln w="9525">
            <a:noFill/>
          </a:ln>
        </p:spPr>
        <p:txBody>
          <a:bodyPr wrap="square">
            <a:spAutoFit/>
          </a:bodyPr>
          <a:lstStyle/>
          <a:p>
            <a:pPr indent="0"/>
            <a:r>
              <a:rPr lang="en-US" sz="1200" dirty="0">
                <a:solidFill>
                  <a:schemeClr val="accent1"/>
                </a:solidFill>
                <a:latin typeface="等线" panose="02010600030101010101" charset="-122"/>
                <a:ea typeface="等线" panose="02010600030101010101" charset="-122"/>
              </a:rPr>
              <a:t> 4mm </a:t>
            </a:r>
            <a:r>
              <a:rPr lang="en-US" altLang="zh-CN" sz="1200" dirty="0">
                <a:solidFill>
                  <a:schemeClr val="accent1"/>
                </a:solidFill>
                <a:latin typeface="等线" panose="02010600030101010101" charset="-122"/>
                <a:ea typeface="等线" panose="02010600030101010101" charset="-122"/>
              </a:rPr>
              <a:t>composite panel </a:t>
            </a:r>
            <a:endParaRPr lang="zh-CN" sz="1200" dirty="0">
              <a:solidFill>
                <a:schemeClr val="accent1"/>
              </a:solidFill>
              <a:latin typeface="等线" panose="02010600030101010101" charset="-122"/>
              <a:ea typeface="等线" panose="02010600030101010101" charset="-122"/>
            </a:endParaRPr>
          </a:p>
        </p:txBody>
      </p:sp>
      <p:pic>
        <p:nvPicPr>
          <p:cNvPr id="12" name="图片 11"/>
          <p:cNvPicPr>
            <a:picLocks noChangeAspect="1"/>
          </p:cNvPicPr>
          <p:nvPr/>
        </p:nvPicPr>
        <p:blipFill>
          <a:blip r:embed="rId4"/>
          <a:stretch>
            <a:fillRect/>
          </a:stretch>
        </p:blipFill>
        <p:spPr>
          <a:xfrm>
            <a:off x="368935" y="1143635"/>
            <a:ext cx="5297170" cy="3849370"/>
          </a:xfrm>
          <a:prstGeom prst="rect">
            <a:avLst/>
          </a:prstGeom>
        </p:spPr>
      </p:pic>
      <p:sp>
        <p:nvSpPr>
          <p:cNvPr id="13" name="文本框 12"/>
          <p:cNvSpPr txBox="1"/>
          <p:nvPr/>
        </p:nvSpPr>
        <p:spPr>
          <a:xfrm>
            <a:off x="1930419" y="5588085"/>
            <a:ext cx="3126451" cy="275590"/>
          </a:xfrm>
          <a:prstGeom prst="rect">
            <a:avLst/>
          </a:prstGeom>
          <a:noFill/>
          <a:ln w="9525">
            <a:noFill/>
          </a:ln>
        </p:spPr>
        <p:txBody>
          <a:bodyPr wrap="square">
            <a:spAutoFit/>
          </a:bodyPr>
          <a:lstStyle/>
          <a:p>
            <a:pPr indent="0"/>
            <a:r>
              <a:rPr lang="en-US" sz="1200" b="0" dirty="0">
                <a:solidFill>
                  <a:schemeClr val="accent1"/>
                </a:solidFill>
                <a:latin typeface="等线" panose="02010600030101010101" charset="-122"/>
                <a:ea typeface="等线" panose="02010600030101010101" charset="-122"/>
              </a:rPr>
              <a:t> </a:t>
            </a:r>
            <a:r>
              <a:rPr lang="en-US" sz="1200" dirty="0">
                <a:solidFill>
                  <a:schemeClr val="accent1"/>
                </a:solidFill>
                <a:latin typeface="等线" panose="02010600030101010101" charset="-122"/>
                <a:ea typeface="等线" panose="02010600030101010101" charset="-122"/>
              </a:rPr>
              <a:t>3mm </a:t>
            </a:r>
            <a:r>
              <a:rPr lang="en-US" altLang="zh-CN" sz="1200" dirty="0">
                <a:solidFill>
                  <a:schemeClr val="accent1"/>
                </a:solidFill>
                <a:latin typeface="等线" panose="02010600030101010101" charset="-122"/>
                <a:ea typeface="等线" panose="02010600030101010101" charset="-122"/>
              </a:rPr>
              <a:t>solid panel</a:t>
            </a:r>
            <a:endParaRPr lang="zh-CN" sz="1200" dirty="0">
              <a:solidFill>
                <a:schemeClr val="accent1"/>
              </a:solidFill>
              <a:latin typeface="等线" panose="02010600030101010101" charset="-122"/>
              <a:ea typeface="等线" panose="02010600030101010101" charset="-122"/>
            </a:endParaRPr>
          </a:p>
        </p:txBody>
      </p:sp>
      <p:pic>
        <p:nvPicPr>
          <p:cNvPr id="2" name="图片 1">
            <a:extLst>
              <a:ext uri="{FF2B5EF4-FFF2-40B4-BE49-F238E27FC236}">
                <a16:creationId xmlns:a16="http://schemas.microsoft.com/office/drawing/2014/main" id="{44A36439-C9D1-BE55-7BA8-D3BF176A0D1C}"/>
              </a:ext>
            </a:extLst>
          </p:cNvPr>
          <p:cNvPicPr>
            <a:picLocks noChangeAspect="1"/>
          </p:cNvPicPr>
          <p:nvPr>
            <p:custDataLst>
              <p:tags r:id="rId1"/>
            </p:custDataLst>
          </p:nvPr>
        </p:nvPicPr>
        <p:blipFill>
          <a:blip r:embed="rId5"/>
          <a:stretch>
            <a:fillRect/>
          </a:stretch>
        </p:blipFill>
        <p:spPr>
          <a:xfrm>
            <a:off x="6167594" y="1143635"/>
            <a:ext cx="5123981" cy="3849370"/>
          </a:xfrm>
          <a:prstGeom prst="rect">
            <a:avLst/>
          </a:prstGeom>
        </p:spPr>
      </p:pic>
      <p:sp>
        <p:nvSpPr>
          <p:cNvPr id="6" name="文本框 5">
            <a:extLst>
              <a:ext uri="{FF2B5EF4-FFF2-40B4-BE49-F238E27FC236}">
                <a16:creationId xmlns:a16="http://schemas.microsoft.com/office/drawing/2014/main" id="{B1ECE1A9-BAA6-7C46-DDF5-C7401A8D28D1}"/>
              </a:ext>
            </a:extLst>
          </p:cNvPr>
          <p:cNvSpPr txBox="1"/>
          <p:nvPr/>
        </p:nvSpPr>
        <p:spPr>
          <a:xfrm>
            <a:off x="368935" y="417301"/>
            <a:ext cx="7815630" cy="400110"/>
          </a:xfrm>
          <a:prstGeom prst="rect">
            <a:avLst/>
          </a:prstGeom>
          <a:noFill/>
        </p:spPr>
        <p:txBody>
          <a:bodyPr wrap="square" rtlCol="0" anchor="ctr">
            <a:spAutoFit/>
          </a:bodyPr>
          <a:lstStyle/>
          <a:p>
            <a:pPr marR="509905" algn="just">
              <a:spcBef>
                <a:spcPts val="75"/>
              </a:spcBef>
            </a:pPr>
            <a:r>
              <a:rPr lang="en-US" altLang="zh-CN" sz="2000" kern="100" dirty="0">
                <a:solidFill>
                  <a:schemeClr val="accent2"/>
                </a:solidFill>
                <a:latin typeface="微软雅黑" panose="020B0503020204020204" charset="-122"/>
                <a:ea typeface="微软雅黑" panose="020B0503020204020204" charset="-122"/>
                <a:cs typeface="Arial" panose="020B0604020202020204" pitchFamily="34" charset="0"/>
              </a:rPr>
              <a:t>Compare between solid panel and composite panel</a:t>
            </a:r>
            <a:endParaRPr lang="zh-CN" altLang="en-US" sz="20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税友复合板"/>
          <p:cNvPicPr>
            <a:picLocks noChangeAspect="1"/>
          </p:cNvPicPr>
          <p:nvPr>
            <p:custDataLst>
              <p:tags r:id="rId1"/>
            </p:custDataLst>
          </p:nvPr>
        </p:nvPicPr>
        <p:blipFill>
          <a:blip r:embed="rId5"/>
          <a:srcRect r="22888"/>
          <a:stretch>
            <a:fillRect/>
          </a:stretch>
        </p:blipFill>
        <p:spPr>
          <a:xfrm>
            <a:off x="7215650" y="1123725"/>
            <a:ext cx="3893598" cy="5115242"/>
          </a:xfrm>
          <a:prstGeom prst="rect">
            <a:avLst/>
          </a:prstGeom>
        </p:spPr>
      </p:pic>
      <p:pic>
        <p:nvPicPr>
          <p:cNvPr id="7" name="图片 6"/>
          <p:cNvPicPr>
            <a:picLocks noChangeAspect="1"/>
          </p:cNvPicPr>
          <p:nvPr>
            <p:custDataLst>
              <p:tags r:id="rId2"/>
            </p:custDataLst>
          </p:nvPr>
        </p:nvPicPr>
        <p:blipFill>
          <a:blip r:embed="rId6"/>
          <a:srcRect t="7957"/>
          <a:stretch>
            <a:fillRect/>
          </a:stretch>
        </p:blipFill>
        <p:spPr>
          <a:xfrm>
            <a:off x="1278878" y="1137962"/>
            <a:ext cx="4322464" cy="5113462"/>
          </a:xfrm>
          <a:prstGeom prst="rect">
            <a:avLst/>
          </a:prstGeom>
        </p:spPr>
      </p:pic>
      <p:sp>
        <p:nvSpPr>
          <p:cNvPr id="6" name="文本框 5"/>
          <p:cNvSpPr txBox="1"/>
          <p:nvPr/>
        </p:nvSpPr>
        <p:spPr>
          <a:xfrm>
            <a:off x="1993263" y="6296191"/>
            <a:ext cx="3793055" cy="337185"/>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3mm </a:t>
            </a:r>
            <a:r>
              <a:rPr lang="en-US" altLang="zh-CN" sz="1600" dirty="0">
                <a:solidFill>
                  <a:schemeClr val="accent1"/>
                </a:solidFill>
                <a:latin typeface="等线" panose="02010600030101010101" charset="-122"/>
                <a:ea typeface="等线" panose="02010600030101010101" charset="-122"/>
              </a:rPr>
              <a:t>solid panel make VMU</a:t>
            </a:r>
            <a:endParaRPr lang="en-US" altLang="zh-CN" sz="1200" dirty="0">
              <a:solidFill>
                <a:schemeClr val="accent1"/>
              </a:solidFill>
              <a:latin typeface="等线" panose="02010600030101010101" charset="-122"/>
              <a:ea typeface="等线" panose="02010600030101010101" charset="-122"/>
            </a:endParaRPr>
          </a:p>
        </p:txBody>
      </p:sp>
      <p:sp>
        <p:nvSpPr>
          <p:cNvPr id="9" name="文本框 8"/>
          <p:cNvSpPr txBox="1"/>
          <p:nvPr/>
        </p:nvSpPr>
        <p:spPr>
          <a:xfrm>
            <a:off x="7316193" y="6296191"/>
            <a:ext cx="3793055" cy="337185"/>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4mm </a:t>
            </a:r>
            <a:r>
              <a:rPr lang="en-US" altLang="zh-CN" sz="1600" dirty="0">
                <a:solidFill>
                  <a:schemeClr val="accent1"/>
                </a:solidFill>
                <a:latin typeface="等线" panose="02010600030101010101" charset="-122"/>
                <a:ea typeface="等线" panose="02010600030101010101" charset="-122"/>
              </a:rPr>
              <a:t>composite panel make same VMU</a:t>
            </a:r>
            <a:endParaRPr lang="en-US" altLang="zh-CN" sz="1200" dirty="0">
              <a:solidFill>
                <a:schemeClr val="accent1"/>
              </a:solidFill>
              <a:latin typeface="等线" panose="02010600030101010101" charset="-122"/>
              <a:ea typeface="等线" panose="02010600030101010101" charset="-122"/>
            </a:endParaRPr>
          </a:p>
        </p:txBody>
      </p:sp>
      <p:sp>
        <p:nvSpPr>
          <p:cNvPr id="3" name="文本框 2">
            <a:extLst>
              <a:ext uri="{FF2B5EF4-FFF2-40B4-BE49-F238E27FC236}">
                <a16:creationId xmlns:a16="http://schemas.microsoft.com/office/drawing/2014/main" id="{1B6DA39B-171A-72F2-6A49-0D7CF1A8A452}"/>
              </a:ext>
            </a:extLst>
          </p:cNvPr>
          <p:cNvSpPr txBox="1"/>
          <p:nvPr/>
        </p:nvSpPr>
        <p:spPr>
          <a:xfrm>
            <a:off x="368935" y="417301"/>
            <a:ext cx="7815630" cy="400110"/>
          </a:xfrm>
          <a:prstGeom prst="rect">
            <a:avLst/>
          </a:prstGeom>
          <a:noFill/>
        </p:spPr>
        <p:txBody>
          <a:bodyPr wrap="square" rtlCol="0" anchor="ctr">
            <a:spAutoFit/>
          </a:bodyPr>
          <a:lstStyle/>
          <a:p>
            <a:pPr marR="509905" algn="just">
              <a:spcBef>
                <a:spcPts val="75"/>
              </a:spcBef>
            </a:pPr>
            <a:r>
              <a:rPr lang="en-US" altLang="zh-CN" sz="2000" kern="100" dirty="0">
                <a:solidFill>
                  <a:schemeClr val="accent2"/>
                </a:solidFill>
                <a:latin typeface="微软雅黑" panose="020B0503020204020204" charset="-122"/>
                <a:ea typeface="微软雅黑" panose="020B0503020204020204" charset="-122"/>
                <a:cs typeface="Arial" panose="020B0604020202020204" pitchFamily="34" charset="0"/>
              </a:rPr>
              <a:t>Compare between solid panel and composite panel</a:t>
            </a:r>
            <a:endParaRPr lang="zh-CN" altLang="en-US" sz="20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75310" y="1316355"/>
            <a:ext cx="5416550" cy="3606800"/>
          </a:xfrm>
          <a:prstGeom prst="rect">
            <a:avLst/>
          </a:prstGeom>
        </p:spPr>
      </p:pic>
      <p:pic>
        <p:nvPicPr>
          <p:cNvPr id="3" name="图片 2" descr="YAS2"/>
          <p:cNvPicPr>
            <a:picLocks noChangeAspect="1"/>
          </p:cNvPicPr>
          <p:nvPr/>
        </p:nvPicPr>
        <p:blipFill>
          <a:blip r:embed="rId4"/>
          <a:stretch>
            <a:fillRect/>
          </a:stretch>
        </p:blipFill>
        <p:spPr>
          <a:xfrm>
            <a:off x="6291580" y="1315720"/>
            <a:ext cx="5313680" cy="3606800"/>
          </a:xfrm>
          <a:prstGeom prst="rect">
            <a:avLst/>
          </a:prstGeom>
        </p:spPr>
      </p:pic>
      <p:sp>
        <p:nvSpPr>
          <p:cNvPr id="100" name="文本框 99"/>
          <p:cNvSpPr txBox="1"/>
          <p:nvPr/>
        </p:nvSpPr>
        <p:spPr>
          <a:xfrm>
            <a:off x="2762250" y="5360670"/>
            <a:ext cx="2788285" cy="275590"/>
          </a:xfrm>
          <a:prstGeom prst="rect">
            <a:avLst/>
          </a:prstGeom>
          <a:noFill/>
          <a:ln w="9525">
            <a:noFill/>
          </a:ln>
        </p:spPr>
        <p:txBody>
          <a:bodyPr wrap="square">
            <a:spAutoFit/>
          </a:bodyPr>
          <a:lstStyle/>
          <a:p>
            <a:pPr indent="0"/>
            <a:r>
              <a:rPr lang="en-US" sz="1200" b="0" dirty="0">
                <a:solidFill>
                  <a:schemeClr val="accent1"/>
                </a:solidFill>
                <a:latin typeface="等线" panose="02010600030101010101" charset="-122"/>
                <a:ea typeface="等线" panose="02010600030101010101" charset="-122"/>
              </a:rPr>
              <a:t> </a:t>
            </a:r>
            <a:r>
              <a:rPr lang="en-US" sz="1200" dirty="0">
                <a:solidFill>
                  <a:schemeClr val="accent1"/>
                </a:solidFill>
                <a:latin typeface="等线" panose="02010600030101010101" charset="-122"/>
                <a:ea typeface="等线" panose="02010600030101010101" charset="-122"/>
              </a:rPr>
              <a:t>3mm solid panel </a:t>
            </a:r>
            <a:r>
              <a:rPr lang="en-US" altLang="zh-CN" sz="1200" dirty="0">
                <a:solidFill>
                  <a:schemeClr val="accent1"/>
                </a:solidFill>
                <a:latin typeface="等线" panose="02010600030101010101" charset="-122"/>
                <a:ea typeface="等线" panose="02010600030101010101" charset="-122"/>
              </a:rPr>
              <a:t>  </a:t>
            </a:r>
          </a:p>
        </p:txBody>
      </p:sp>
      <p:sp>
        <p:nvSpPr>
          <p:cNvPr id="5" name="文本框 4"/>
          <p:cNvSpPr txBox="1"/>
          <p:nvPr/>
        </p:nvSpPr>
        <p:spPr>
          <a:xfrm>
            <a:off x="7636469" y="5265281"/>
            <a:ext cx="2910205" cy="276999"/>
          </a:xfrm>
          <a:prstGeom prst="rect">
            <a:avLst/>
          </a:prstGeom>
          <a:noFill/>
          <a:ln w="9525">
            <a:noFill/>
          </a:ln>
        </p:spPr>
        <p:txBody>
          <a:bodyPr wrap="square">
            <a:spAutoFit/>
          </a:bodyPr>
          <a:lstStyle/>
          <a:p>
            <a:pPr indent="0"/>
            <a:r>
              <a:rPr lang="en-US" sz="1200" dirty="0">
                <a:solidFill>
                  <a:schemeClr val="accent1"/>
                </a:solidFill>
                <a:latin typeface="等线" panose="02010600030101010101" charset="-122"/>
                <a:ea typeface="等线" panose="02010600030101010101" charset="-122"/>
              </a:rPr>
              <a:t> 4mm composite panel</a:t>
            </a:r>
            <a:endParaRPr lang="zh-CN" sz="1200" dirty="0">
              <a:solidFill>
                <a:schemeClr val="accent1"/>
              </a:solidFill>
              <a:latin typeface="等线" panose="02010600030101010101" charset="-122"/>
              <a:ea typeface="等线" panose="02010600030101010101" charset="-122"/>
            </a:endParaRPr>
          </a:p>
        </p:txBody>
      </p:sp>
      <p:sp>
        <p:nvSpPr>
          <p:cNvPr id="9" name="文本框 8">
            <a:extLst>
              <a:ext uri="{FF2B5EF4-FFF2-40B4-BE49-F238E27FC236}">
                <a16:creationId xmlns:a16="http://schemas.microsoft.com/office/drawing/2014/main" id="{F26A7CA5-8CB2-B061-CBB6-57040E357A4E}"/>
              </a:ext>
            </a:extLst>
          </p:cNvPr>
          <p:cNvSpPr txBox="1"/>
          <p:nvPr/>
        </p:nvSpPr>
        <p:spPr>
          <a:xfrm>
            <a:off x="368935" y="417301"/>
            <a:ext cx="7815630" cy="400110"/>
          </a:xfrm>
          <a:prstGeom prst="rect">
            <a:avLst/>
          </a:prstGeom>
          <a:noFill/>
        </p:spPr>
        <p:txBody>
          <a:bodyPr wrap="square" rtlCol="0" anchor="ctr">
            <a:spAutoFit/>
          </a:bodyPr>
          <a:lstStyle/>
          <a:p>
            <a:pPr marR="509905" algn="just">
              <a:spcBef>
                <a:spcPts val="75"/>
              </a:spcBef>
            </a:pPr>
            <a:r>
              <a:rPr lang="en-US" altLang="zh-CN" sz="2000" kern="100" dirty="0">
                <a:solidFill>
                  <a:schemeClr val="accent2"/>
                </a:solidFill>
                <a:latin typeface="微软雅黑" panose="020B0503020204020204" charset="-122"/>
                <a:ea typeface="微软雅黑" panose="020B0503020204020204" charset="-122"/>
                <a:cs typeface="Arial" panose="020B0604020202020204" pitchFamily="34" charset="0"/>
              </a:rPr>
              <a:t>Compare between solid panel and composite panel</a:t>
            </a:r>
            <a:endParaRPr lang="zh-CN" altLang="en-US" sz="20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5FDCA8A-B25F-BDFD-17F7-1B5A6D3EA037}"/>
              </a:ext>
            </a:extLst>
          </p:cNvPr>
          <p:cNvPicPr>
            <a:picLocks noChangeAspect="1"/>
          </p:cNvPicPr>
          <p:nvPr/>
        </p:nvPicPr>
        <p:blipFill>
          <a:blip r:embed="rId3"/>
          <a:stretch>
            <a:fillRect/>
          </a:stretch>
        </p:blipFill>
        <p:spPr>
          <a:xfrm rot="20940000">
            <a:off x="383540" y="2666365"/>
            <a:ext cx="3382010" cy="2531110"/>
          </a:xfrm>
          <a:prstGeom prst="triangle">
            <a:avLst/>
          </a:prstGeom>
        </p:spPr>
      </p:pic>
      <p:pic>
        <p:nvPicPr>
          <p:cNvPr id="5" name="图片 4">
            <a:extLst>
              <a:ext uri="{FF2B5EF4-FFF2-40B4-BE49-F238E27FC236}">
                <a16:creationId xmlns:a16="http://schemas.microsoft.com/office/drawing/2014/main" id="{5C6194F2-6F56-4050-ABEF-E379BC6CE929}"/>
              </a:ext>
            </a:extLst>
          </p:cNvPr>
          <p:cNvPicPr>
            <a:picLocks noChangeAspect="1"/>
          </p:cNvPicPr>
          <p:nvPr/>
        </p:nvPicPr>
        <p:blipFill>
          <a:blip r:embed="rId3"/>
          <a:stretch>
            <a:fillRect/>
          </a:stretch>
        </p:blipFill>
        <p:spPr>
          <a:xfrm rot="10140000">
            <a:off x="2072005" y="2290445"/>
            <a:ext cx="3382010" cy="2530475"/>
          </a:xfrm>
          <a:prstGeom prst="triangle">
            <a:avLst/>
          </a:prstGeom>
        </p:spPr>
      </p:pic>
      <p:sp>
        <p:nvSpPr>
          <p:cNvPr id="6" name="文本框 5">
            <a:extLst>
              <a:ext uri="{FF2B5EF4-FFF2-40B4-BE49-F238E27FC236}">
                <a16:creationId xmlns:a16="http://schemas.microsoft.com/office/drawing/2014/main" id="{3783DFCB-F8CF-8641-F56A-58D6F3687D04}"/>
              </a:ext>
            </a:extLst>
          </p:cNvPr>
          <p:cNvSpPr txBox="1"/>
          <p:nvPr/>
        </p:nvSpPr>
        <p:spPr>
          <a:xfrm>
            <a:off x="6096000" y="1618979"/>
            <a:ext cx="5486400" cy="2587247"/>
          </a:xfrm>
          <a:prstGeom prst="rect">
            <a:avLst/>
          </a:prstGeom>
          <a:noFill/>
        </p:spPr>
        <p:txBody>
          <a:bodyPr wrap="square" rtlCol="0">
            <a:spAutoFit/>
          </a:bodyPr>
          <a:lstStyle/>
          <a:p>
            <a:pPr algn="l">
              <a:lnSpc>
                <a:spcPct val="150000"/>
              </a:lnSpc>
            </a:pPr>
            <a:r>
              <a:rPr lang="en-US" altLang="zh-CN" sz="2000" dirty="0">
                <a:solidFill>
                  <a:schemeClr val="accent2">
                    <a:lumMod val="75000"/>
                  </a:schemeClr>
                </a:solidFill>
                <a:effectLst>
                  <a:outerShdw blurRad="38100" dist="25400" dir="5400000" algn="ctr" rotWithShape="0">
                    <a:srgbClr val="6E747A">
                      <a:alpha val="43000"/>
                    </a:srgbClr>
                  </a:outerShdw>
                </a:effectLst>
                <a:sym typeface="+mn-ea"/>
              </a:rPr>
              <a:t>Characteristics</a:t>
            </a:r>
            <a:r>
              <a:rPr lang="zh-CN" altLang="en-US" sz="2000" dirty="0">
                <a:solidFill>
                  <a:schemeClr val="accent2">
                    <a:lumMod val="75000"/>
                  </a:schemeClr>
                </a:solidFill>
                <a:effectLst>
                  <a:outerShdw blurRad="38100" dist="25400" dir="5400000" algn="ctr" rotWithShape="0">
                    <a:srgbClr val="6E747A">
                      <a:alpha val="43000"/>
                    </a:srgbClr>
                  </a:outerShdw>
                </a:effectLst>
                <a:sym typeface="+mn-ea"/>
              </a:rPr>
              <a:t>：</a:t>
            </a:r>
            <a:r>
              <a:rPr lang="zh-CN" altLang="en-US" sz="2000" dirty="0"/>
              <a:t> </a:t>
            </a:r>
            <a:endParaRPr lang="zh-CN" altLang="en-US" sz="2800" dirty="0"/>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thickness</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4mm</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FR class</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FR </a:t>
            </a:r>
            <a:r>
              <a:rPr lang="zh-CN" altLang="en-US" dirty="0"/>
              <a:t>A2   </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top skin</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0.5mm </a:t>
            </a:r>
            <a:r>
              <a:rPr lang="en-US" altLang="zh-CN" dirty="0"/>
              <a:t>cooper</a:t>
            </a:r>
            <a:r>
              <a:rPr lang="zh-CN" altLang="en-US" dirty="0"/>
              <a:t>+</a:t>
            </a:r>
            <a:r>
              <a:rPr lang="en-US" altLang="zh-CN" dirty="0"/>
              <a:t>coating</a:t>
            </a:r>
            <a:r>
              <a:rPr lang="zh-CN" altLang="en-US" dirty="0"/>
              <a:t> </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core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mineral</a:t>
            </a:r>
            <a:endParaRPr lang="zh-CN" altLang="en-US" dirty="0"/>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bottom</a:t>
            </a: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skin</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coated 0.7</a:t>
            </a:r>
            <a:r>
              <a:rPr lang="zh-CN" altLang="en-US" dirty="0"/>
              <a:t>mm </a:t>
            </a:r>
            <a:r>
              <a:rPr lang="en-US" altLang="zh-CN" dirty="0"/>
              <a:t>AL skin</a:t>
            </a:r>
            <a:endParaRPr lang="zh-CN" altLang="en-US" dirty="0"/>
          </a:p>
        </p:txBody>
      </p:sp>
      <p:sp>
        <p:nvSpPr>
          <p:cNvPr id="7" name="文本框 6">
            <a:extLst>
              <a:ext uri="{FF2B5EF4-FFF2-40B4-BE49-F238E27FC236}">
                <a16:creationId xmlns:a16="http://schemas.microsoft.com/office/drawing/2014/main" id="{D16F8366-4535-ECD4-6F53-8DE8B4EDE316}"/>
              </a:ext>
            </a:extLst>
          </p:cNvPr>
          <p:cNvSpPr txBox="1"/>
          <p:nvPr/>
        </p:nvSpPr>
        <p:spPr>
          <a:xfrm>
            <a:off x="6211040" y="4520893"/>
            <a:ext cx="4676140" cy="1572866"/>
          </a:xfrm>
          <a:prstGeom prst="rect">
            <a:avLst/>
          </a:prstGeom>
          <a:noFill/>
        </p:spPr>
        <p:txBody>
          <a:bodyPr wrap="square" rtlCol="0">
            <a:spAutoFit/>
          </a:bodyPr>
          <a:lstStyle/>
          <a:p>
            <a:pPr algn="l"/>
            <a:r>
              <a:rPr lang="en-US" altLang="zh-CN" dirty="0">
                <a:solidFill>
                  <a:schemeClr val="accent2">
                    <a:lumMod val="75000"/>
                  </a:schemeClr>
                </a:solidFill>
                <a:effectLst>
                  <a:outerShdw blurRad="38100" dist="25400" dir="5400000" algn="ctr" rotWithShape="0">
                    <a:srgbClr val="6E747A">
                      <a:alpha val="43000"/>
                    </a:srgbClr>
                  </a:outerShdw>
                </a:effectLst>
                <a:sym typeface="+mn-ea"/>
              </a:rPr>
              <a:t>Specification</a:t>
            </a:r>
            <a:r>
              <a:rPr lang="zh-CN" altLang="en-US" dirty="0">
                <a:solidFill>
                  <a:schemeClr val="accent2">
                    <a:lumMod val="75000"/>
                  </a:schemeClr>
                </a:solidFill>
                <a:effectLst>
                  <a:outerShdw blurRad="38100" dist="25400" dir="5400000" algn="ctr" rotWithShape="0">
                    <a:srgbClr val="6E747A">
                      <a:alpha val="43000"/>
                    </a:srgbClr>
                  </a:outerShdw>
                </a:effectLst>
                <a:sym typeface="+mn-ea"/>
              </a:rPr>
              <a:t>：</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(limited by copper coil width)</a:t>
            </a:r>
            <a:r>
              <a:rPr lang="zh-CN" altLang="en-US" dirty="0"/>
              <a:t>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Standard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980</a:t>
            </a:r>
            <a:r>
              <a:rPr lang="zh-CN" altLang="en-US" dirty="0"/>
              <a:t>mm*3200mm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Max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980</a:t>
            </a:r>
            <a:r>
              <a:rPr lang="zh-CN" altLang="en-US" dirty="0"/>
              <a:t>mm*7000mm</a:t>
            </a:r>
            <a:endParaRPr lang="en-US" altLang="zh-CN" dirty="0"/>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Substrate: </a:t>
            </a:r>
            <a:r>
              <a:rPr lang="en-US" altLang="zh-CN" dirty="0"/>
              <a:t>red cooper, brass</a:t>
            </a:r>
            <a:endParaRPr lang="zh-CN" altLang="en-US" dirty="0"/>
          </a:p>
        </p:txBody>
      </p:sp>
      <p:grpSp>
        <p:nvGrpSpPr>
          <p:cNvPr id="8" name="组合 7">
            <a:extLst>
              <a:ext uri="{FF2B5EF4-FFF2-40B4-BE49-F238E27FC236}">
                <a16:creationId xmlns:a16="http://schemas.microsoft.com/office/drawing/2014/main" id="{6C9F9244-2437-ABD9-BCA2-6C6CE8BD8CFB}"/>
              </a:ext>
            </a:extLst>
          </p:cNvPr>
          <p:cNvGrpSpPr/>
          <p:nvPr/>
        </p:nvGrpSpPr>
        <p:grpSpPr>
          <a:xfrm>
            <a:off x="521813" y="557049"/>
            <a:ext cx="620940" cy="670502"/>
            <a:chOff x="6810373" y="1577305"/>
            <a:chExt cx="695326" cy="676091"/>
          </a:xfrm>
        </p:grpSpPr>
        <p:sp>
          <p:nvSpPr>
            <p:cNvPr id="9" name="椭圆 8">
              <a:extLst>
                <a:ext uri="{FF2B5EF4-FFF2-40B4-BE49-F238E27FC236}">
                  <a16:creationId xmlns:a16="http://schemas.microsoft.com/office/drawing/2014/main" id="{22CAB0BB-D4B1-4919-F805-A93F0F888B34}"/>
                </a:ext>
              </a:extLst>
            </p:cNvPr>
            <p:cNvSpPr/>
            <p:nvPr/>
          </p:nvSpPr>
          <p:spPr>
            <a:xfrm>
              <a:off x="6819990" y="1577305"/>
              <a:ext cx="676091" cy="676091"/>
            </a:xfrm>
            <a:prstGeom prst="ellipse">
              <a:avLst/>
            </a:prstGeom>
            <a:gradFill>
              <a:gsLst>
                <a:gs pos="0">
                  <a:srgbClr val="E30000"/>
                </a:gs>
                <a:gs pos="100000">
                  <a:srgbClr val="76030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prstClr val="white"/>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4E22AA55-E2CE-70B8-EB56-F5B2365ECF6A}"/>
                </a:ext>
              </a:extLst>
            </p:cNvPr>
            <p:cNvSpPr/>
            <p:nvPr/>
          </p:nvSpPr>
          <p:spPr>
            <a:xfrm>
              <a:off x="6810373" y="1653738"/>
              <a:ext cx="695326" cy="516970"/>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05</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11" name="Title 1">
            <a:extLst>
              <a:ext uri="{FF2B5EF4-FFF2-40B4-BE49-F238E27FC236}">
                <a16:creationId xmlns:a16="http://schemas.microsoft.com/office/drawing/2014/main" id="{F48F2618-C632-13D9-A800-A4A1E46BCA6A}"/>
              </a:ext>
            </a:extLst>
          </p:cNvPr>
          <p:cNvSpPr txBox="1"/>
          <p:nvPr/>
        </p:nvSpPr>
        <p:spPr>
          <a:xfrm>
            <a:off x="1430775" y="423126"/>
            <a:ext cx="10386086" cy="1005083"/>
          </a:xfrm>
          <a:prstGeom prst="rect">
            <a:avLst/>
          </a:prstGeom>
        </p:spPr>
        <p:txBody>
          <a:bodyPr anchor="ct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R="509905" algn="just">
              <a:spcBef>
                <a:spcPts val="75"/>
              </a:spcBef>
            </a:pPr>
            <a:r>
              <a:rPr lang="en-US" altLang="zh-CN" sz="4400" kern="100" dirty="0">
                <a:solidFill>
                  <a:schemeClr val="accent5"/>
                </a:solidFill>
                <a:latin typeface="Calibri" panose="020F0502020204030204" pitchFamily="34" charset="0"/>
                <a:ea typeface="宋体" panose="02010600030101010101" pitchFamily="2" charset="-122"/>
                <a:cs typeface="Arial" panose="020B0604020202020204" pitchFamily="34" charset="0"/>
              </a:rPr>
              <a:t>Typical process—</a:t>
            </a:r>
          </a:p>
          <a:p>
            <a:pPr marR="509905" algn="just">
              <a:spcBef>
                <a:spcPts val="75"/>
              </a:spcBef>
            </a:pPr>
            <a:r>
              <a:rPr lang="en-US" altLang="zh-CN" sz="4400" kern="100" dirty="0">
                <a:solidFill>
                  <a:schemeClr val="accent5"/>
                </a:solidFill>
                <a:latin typeface="Calibri" panose="020F0502020204030204" pitchFamily="34" charset="0"/>
                <a:ea typeface="宋体" panose="02010600030101010101" pitchFamily="2" charset="-122"/>
                <a:cs typeface="Arial" panose="020B0604020202020204" pitchFamily="34" charset="0"/>
              </a:rPr>
              <a:t>Take copper composite panel as sample</a:t>
            </a:r>
            <a:endParaRPr lang="zh-CN" altLang="en-US" sz="44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3429828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2000"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64" presetClass="path" presetSubtype="0" accel="50000" decel="50000" fill="hold" nodeType="withEffect">
                                  <p:stCondLst>
                                    <p:cond delay="4000"/>
                                  </p:stCondLst>
                                  <p:childTnLst>
                                    <p:animMotion origin="layout" path="M 8.33333E-7 -2.59259E-6 L 8.33333E-7 0.07871 " pathEditMode="relative" rAng="0" ptsTypes="AA">
                                      <p:cBhvr>
                                        <p:cTn id="9" dur="2000" spd="-100000" fill="hold"/>
                                        <p:tgtEl>
                                          <p:spTgt spid="8"/>
                                        </p:tgtEl>
                                        <p:attrNameLst>
                                          <p:attrName>ppt_x</p:attrName>
                                          <p:attrName>ppt_y</p:attrName>
                                        </p:attrNameLst>
                                      </p:cBhvr>
                                      <p:rCtr x="0" y="3935"/>
                                    </p:animMotion>
                                  </p:childTnLst>
                                </p:cTn>
                              </p:par>
                            </p:childTnLst>
                          </p:cTn>
                        </p:par>
                        <p:par>
                          <p:cTn id="10" fill="hold">
                            <p:stCondLst>
                              <p:cond delay="60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E748A-6568-A1CD-3E8B-089980C32E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821" b="11531"/>
          <a:stretch/>
        </p:blipFill>
        <p:spPr bwMode="auto">
          <a:xfrm>
            <a:off x="6136645" y="1140252"/>
            <a:ext cx="4377748" cy="321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a:extLst>
              <a:ext uri="{FF2B5EF4-FFF2-40B4-BE49-F238E27FC236}">
                <a16:creationId xmlns:a16="http://schemas.microsoft.com/office/drawing/2014/main" id="{408FF451-978E-111F-CF6A-BE2356C398A3}"/>
              </a:ext>
            </a:extLst>
          </p:cNvPr>
          <p:cNvSpPr/>
          <p:nvPr/>
        </p:nvSpPr>
        <p:spPr>
          <a:xfrm>
            <a:off x="1780233" y="4652057"/>
            <a:ext cx="8631534" cy="2100575"/>
          </a:xfrm>
          <a:prstGeom prst="rect">
            <a:avLst/>
          </a:prstGeom>
        </p:spPr>
        <p:txBody>
          <a:bodyPr wrap="square">
            <a:spAutoFit/>
          </a:bodyPr>
          <a:lstStyle/>
          <a:p>
            <a:pPr marL="285750" marR="509905" indent="-285750" algn="just">
              <a:spcBef>
                <a:spcPts val="75"/>
              </a:spcBef>
              <a:buClr>
                <a:schemeClr val="accent1">
                  <a:lumMod val="75000"/>
                </a:schemeClr>
              </a:buClr>
              <a:buFont typeface="Arial" panose="020B0604020202020204" pitchFamily="34" charset="0"/>
              <a:buChar char="•"/>
            </a:pPr>
            <a:r>
              <a:rPr lang="en-US" altLang="zh-CN" sz="1600" dirty="0">
                <a:solidFill>
                  <a:schemeClr val="accent1"/>
                </a:solidFill>
                <a:latin typeface="等线" panose="02010600030101010101" charset="-122"/>
                <a:ea typeface="等线" panose="02010600030101010101" charset="-122"/>
              </a:rPr>
              <a:t> Original state of copper material changes until a stable surface is formed.</a:t>
            </a:r>
          </a:p>
          <a:p>
            <a:pPr marL="285750" marR="509905" indent="-285750" algn="just">
              <a:spcBef>
                <a:spcPts val="75"/>
              </a:spcBef>
              <a:buClr>
                <a:schemeClr val="accent1">
                  <a:lumMod val="75000"/>
                </a:schemeClr>
              </a:buClr>
              <a:buFont typeface="Arial" panose="020B0604020202020204" pitchFamily="34" charset="0"/>
              <a:buChar char="•"/>
            </a:pPr>
            <a:r>
              <a:rPr lang="en-US" altLang="zh-CN" sz="1600" dirty="0">
                <a:solidFill>
                  <a:schemeClr val="accent1"/>
                </a:solidFill>
                <a:latin typeface="等线" panose="02010600030101010101" charset="-122"/>
                <a:ea typeface="等线" panose="02010600030101010101" charset="-122"/>
              </a:rPr>
              <a:t> For example, the variation of red copper over time in the above figure. </a:t>
            </a:r>
          </a:p>
          <a:p>
            <a:pPr marL="285750" marR="509905" indent="-285750" algn="just">
              <a:spcBef>
                <a:spcPts val="75"/>
              </a:spcBef>
              <a:buClr>
                <a:schemeClr val="accent1">
                  <a:lumMod val="75000"/>
                </a:schemeClr>
              </a:buClr>
              <a:buFont typeface="Arial" panose="020B0604020202020204" pitchFamily="34" charset="0"/>
              <a:buChar char="•"/>
            </a:pPr>
            <a:r>
              <a:rPr lang="en-US" altLang="zh-CN" sz="1600" dirty="0">
                <a:solidFill>
                  <a:schemeClr val="accent1"/>
                </a:solidFill>
                <a:latin typeface="等线" panose="02010600030101010101" charset="-122"/>
                <a:ea typeface="等线" panose="02010600030101010101" charset="-122"/>
              </a:rPr>
              <a:t>At present, with the progress of materials science, we can pre oxidize copper in advance to achieve the desired color during the copper change process. Through coating protection measures, the appearance effect is relatively fixed for a period of more than 10 years.</a:t>
            </a:r>
          </a:p>
          <a:p>
            <a:pPr marL="285750" marR="509905" indent="-285750" algn="just">
              <a:spcBef>
                <a:spcPts val="75"/>
              </a:spcBef>
              <a:buClr>
                <a:schemeClr val="accent1">
                  <a:lumMod val="75000"/>
                </a:schemeClr>
              </a:buClr>
              <a:buFont typeface="Arial" panose="020B0604020202020204" pitchFamily="34" charset="0"/>
              <a:buChar char="•"/>
            </a:pPr>
            <a:r>
              <a:rPr lang="en-US" altLang="zh-CN" sz="1600" dirty="0">
                <a:solidFill>
                  <a:schemeClr val="accent1"/>
                </a:solidFill>
                <a:latin typeface="等线" panose="02010600030101010101" charset="-122"/>
                <a:ea typeface="等线" panose="02010600030101010101" charset="-122"/>
              </a:rPr>
              <a:t>As option, we could also offer original copper or brass as the skin to present the nature change . </a:t>
            </a:r>
            <a:endParaRPr lang="zh-CN" altLang="en-US" sz="1600" dirty="0">
              <a:solidFill>
                <a:schemeClr val="accent1"/>
              </a:solidFill>
              <a:latin typeface="等线" panose="02010600030101010101" charset="-122"/>
              <a:ea typeface="等线" panose="02010600030101010101" charset="-122"/>
            </a:endParaRPr>
          </a:p>
        </p:txBody>
      </p:sp>
      <p:pic>
        <p:nvPicPr>
          <p:cNvPr id="5" name="图片 4">
            <a:extLst>
              <a:ext uri="{FF2B5EF4-FFF2-40B4-BE49-F238E27FC236}">
                <a16:creationId xmlns:a16="http://schemas.microsoft.com/office/drawing/2014/main" id="{FFC671BD-4FFE-9B4C-9908-7FDFDBD60B4E}"/>
              </a:ext>
            </a:extLst>
          </p:cNvPr>
          <p:cNvPicPr>
            <a:picLocks noChangeAspect="1"/>
          </p:cNvPicPr>
          <p:nvPr/>
        </p:nvPicPr>
        <p:blipFill rotWithShape="1">
          <a:blip r:embed="rId4">
            <a:extLst>
              <a:ext uri="{28A0092B-C50C-407E-A947-70E740481C1C}">
                <a14:useLocalDpi xmlns:a14="http://schemas.microsoft.com/office/drawing/2010/main" val="0"/>
              </a:ext>
            </a:extLst>
          </a:blip>
          <a:srcRect r="18913"/>
          <a:stretch/>
        </p:blipFill>
        <p:spPr>
          <a:xfrm>
            <a:off x="1599945" y="1143849"/>
            <a:ext cx="4377748" cy="2964460"/>
          </a:xfrm>
          <a:prstGeom prst="rect">
            <a:avLst/>
          </a:prstGeom>
        </p:spPr>
      </p:pic>
    </p:spTree>
    <p:extLst>
      <p:ext uri="{BB962C8B-B14F-4D97-AF65-F5344CB8AC3E}">
        <p14:creationId xmlns:p14="http://schemas.microsoft.com/office/powerpoint/2010/main" val="28353179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铜表皮处理">
            <a:extLst>
              <a:ext uri="{FF2B5EF4-FFF2-40B4-BE49-F238E27FC236}">
                <a16:creationId xmlns:a16="http://schemas.microsoft.com/office/drawing/2014/main" id="{BD00D30D-0C25-D39E-DE21-47AE77DCF8AF}"/>
              </a:ext>
            </a:extLst>
          </p:cNvPr>
          <p:cNvPicPr>
            <a:picLocks noChangeAspect="1"/>
          </p:cNvPicPr>
          <p:nvPr/>
        </p:nvPicPr>
        <p:blipFill>
          <a:blip r:embed="rId3"/>
          <a:stretch>
            <a:fillRect/>
          </a:stretch>
        </p:blipFill>
        <p:spPr>
          <a:xfrm>
            <a:off x="2239701" y="1556589"/>
            <a:ext cx="3035300" cy="4045585"/>
          </a:xfrm>
          <a:prstGeom prst="rect">
            <a:avLst/>
          </a:prstGeom>
        </p:spPr>
      </p:pic>
      <p:pic>
        <p:nvPicPr>
          <p:cNvPr id="3" name="图片 2">
            <a:extLst>
              <a:ext uri="{FF2B5EF4-FFF2-40B4-BE49-F238E27FC236}">
                <a16:creationId xmlns:a16="http://schemas.microsoft.com/office/drawing/2014/main" id="{990C55BB-C3E3-C525-96EF-760EA2939119}"/>
              </a:ext>
            </a:extLst>
          </p:cNvPr>
          <p:cNvPicPr>
            <a:picLocks noChangeAspect="1"/>
          </p:cNvPicPr>
          <p:nvPr/>
        </p:nvPicPr>
        <p:blipFill>
          <a:blip r:embed="rId4"/>
          <a:stretch>
            <a:fillRect/>
          </a:stretch>
        </p:blipFill>
        <p:spPr>
          <a:xfrm>
            <a:off x="6569794" y="1590674"/>
            <a:ext cx="3035300" cy="4045585"/>
          </a:xfrm>
          <a:prstGeom prst="rect">
            <a:avLst/>
          </a:prstGeom>
        </p:spPr>
      </p:pic>
      <p:sp>
        <p:nvSpPr>
          <p:cNvPr id="4" name="文本框 3">
            <a:extLst>
              <a:ext uri="{FF2B5EF4-FFF2-40B4-BE49-F238E27FC236}">
                <a16:creationId xmlns:a16="http://schemas.microsoft.com/office/drawing/2014/main" id="{4AB70640-DC18-4B83-9C03-F7F750158FCC}"/>
              </a:ext>
            </a:extLst>
          </p:cNvPr>
          <p:cNvSpPr txBox="1"/>
          <p:nvPr/>
        </p:nvSpPr>
        <p:spPr>
          <a:xfrm>
            <a:off x="579950" y="457494"/>
            <a:ext cx="7815630" cy="400110"/>
          </a:xfrm>
          <a:prstGeom prst="rect">
            <a:avLst/>
          </a:prstGeom>
          <a:noFill/>
        </p:spPr>
        <p:txBody>
          <a:bodyPr wrap="square" rtlCol="0" anchor="ctr">
            <a:spAutoFit/>
          </a:bodyPr>
          <a:lstStyle/>
          <a:p>
            <a:pPr marR="509905" algn="just">
              <a:spcBef>
                <a:spcPts val="75"/>
              </a:spcBef>
            </a:pPr>
            <a:r>
              <a:rPr lang="en-US" altLang="zh-CN" sz="2000" kern="100" dirty="0">
                <a:solidFill>
                  <a:schemeClr val="accent2"/>
                </a:solidFill>
                <a:latin typeface="微软雅黑" panose="020B0503020204020204" charset="-122"/>
                <a:ea typeface="微软雅黑" panose="020B0503020204020204" charset="-122"/>
                <a:cs typeface="Arial" panose="020B0604020202020204" pitchFamily="34" charset="0"/>
              </a:rPr>
              <a:t>Brief of process – copper composite panel making</a:t>
            </a:r>
            <a:endParaRPr lang="zh-CN" altLang="en-US" sz="20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sp>
        <p:nvSpPr>
          <p:cNvPr id="5" name="文本框 4">
            <a:extLst>
              <a:ext uri="{FF2B5EF4-FFF2-40B4-BE49-F238E27FC236}">
                <a16:creationId xmlns:a16="http://schemas.microsoft.com/office/drawing/2014/main" id="{265818D7-B92B-4B77-10E0-A7EC8A49D327}"/>
              </a:ext>
            </a:extLst>
          </p:cNvPr>
          <p:cNvSpPr txBox="1"/>
          <p:nvPr/>
        </p:nvSpPr>
        <p:spPr>
          <a:xfrm>
            <a:off x="2239700" y="5962605"/>
            <a:ext cx="7477055" cy="584775"/>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Original copper coil be handled by clean and pretreatment process make it ready for bonding.  </a:t>
            </a:r>
            <a:endParaRPr lang="en-US" altLang="zh-CN" sz="1200" dirty="0">
              <a:solidFill>
                <a:schemeClr val="accent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10716043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2黄铜原材">
            <a:extLst>
              <a:ext uri="{FF2B5EF4-FFF2-40B4-BE49-F238E27FC236}">
                <a16:creationId xmlns:a16="http://schemas.microsoft.com/office/drawing/2014/main" id="{E833A389-E946-5337-65B3-4D9F737167B1}"/>
              </a:ext>
            </a:extLst>
          </p:cNvPr>
          <p:cNvPicPr>
            <a:picLocks noChangeAspect="1"/>
          </p:cNvPicPr>
          <p:nvPr/>
        </p:nvPicPr>
        <p:blipFill>
          <a:blip r:embed="rId3"/>
          <a:stretch>
            <a:fillRect/>
          </a:stretch>
        </p:blipFill>
        <p:spPr>
          <a:xfrm>
            <a:off x="1743732" y="1670920"/>
            <a:ext cx="4214941" cy="3516162"/>
          </a:xfrm>
          <a:prstGeom prst="rect">
            <a:avLst/>
          </a:prstGeom>
        </p:spPr>
      </p:pic>
      <p:pic>
        <p:nvPicPr>
          <p:cNvPr id="4" name="图片 3" descr="6铜复合成板材">
            <a:extLst>
              <a:ext uri="{FF2B5EF4-FFF2-40B4-BE49-F238E27FC236}">
                <a16:creationId xmlns:a16="http://schemas.microsoft.com/office/drawing/2014/main" id="{3CC66E65-C72F-2B6F-8423-68E296116DCD}"/>
              </a:ext>
            </a:extLst>
          </p:cNvPr>
          <p:cNvPicPr>
            <a:picLocks noChangeAspect="1"/>
          </p:cNvPicPr>
          <p:nvPr/>
        </p:nvPicPr>
        <p:blipFill>
          <a:blip r:embed="rId4"/>
          <a:stretch>
            <a:fillRect/>
          </a:stretch>
        </p:blipFill>
        <p:spPr>
          <a:xfrm>
            <a:off x="6752096" y="1670919"/>
            <a:ext cx="3376642" cy="3516162"/>
          </a:xfrm>
          <a:prstGeom prst="rect">
            <a:avLst/>
          </a:prstGeom>
        </p:spPr>
      </p:pic>
      <p:sp>
        <p:nvSpPr>
          <p:cNvPr id="2" name="文本框 1">
            <a:extLst>
              <a:ext uri="{FF2B5EF4-FFF2-40B4-BE49-F238E27FC236}">
                <a16:creationId xmlns:a16="http://schemas.microsoft.com/office/drawing/2014/main" id="{B0FE26DD-6C17-88A0-87DD-7247F07B4B7D}"/>
              </a:ext>
            </a:extLst>
          </p:cNvPr>
          <p:cNvSpPr txBox="1"/>
          <p:nvPr/>
        </p:nvSpPr>
        <p:spPr>
          <a:xfrm>
            <a:off x="2139216" y="5781734"/>
            <a:ext cx="7477055" cy="584775"/>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Original brass coil be handled by clean and pretreatment process make it ready for bonding.  Then put coil through composite machine.</a:t>
            </a:r>
            <a:endParaRPr lang="en-US" altLang="zh-CN" sz="1200" dirty="0">
              <a:solidFill>
                <a:schemeClr val="accent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7374027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0FE26DD-6C17-88A0-87DD-7247F07B4B7D}"/>
              </a:ext>
            </a:extLst>
          </p:cNvPr>
          <p:cNvSpPr txBox="1"/>
          <p:nvPr/>
        </p:nvSpPr>
        <p:spPr>
          <a:xfrm>
            <a:off x="2139216" y="5781734"/>
            <a:ext cx="8308067" cy="584775"/>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Brass coil be loaded through composite machine bonding with core and bottom skin by high temperature and high pressure. </a:t>
            </a:r>
            <a:endParaRPr lang="en-US" altLang="zh-CN" sz="1200" dirty="0">
              <a:solidFill>
                <a:schemeClr val="accent1"/>
              </a:solidFill>
              <a:latin typeface="等线" panose="02010600030101010101" charset="-122"/>
              <a:ea typeface="等线" panose="02010600030101010101" charset="-122"/>
            </a:endParaRPr>
          </a:p>
        </p:txBody>
      </p:sp>
      <p:pic>
        <p:nvPicPr>
          <p:cNvPr id="3" name="图片 2">
            <a:extLst>
              <a:ext uri="{FF2B5EF4-FFF2-40B4-BE49-F238E27FC236}">
                <a16:creationId xmlns:a16="http://schemas.microsoft.com/office/drawing/2014/main" id="{3F2D51D5-0306-9582-8DB3-193574D1941C}"/>
              </a:ext>
            </a:extLst>
          </p:cNvPr>
          <p:cNvPicPr>
            <a:picLocks noChangeAspect="1"/>
          </p:cNvPicPr>
          <p:nvPr/>
        </p:nvPicPr>
        <p:blipFill>
          <a:blip r:embed="rId3"/>
          <a:stretch>
            <a:fillRect/>
          </a:stretch>
        </p:blipFill>
        <p:spPr>
          <a:xfrm>
            <a:off x="1399857" y="864717"/>
            <a:ext cx="9392285" cy="4754880"/>
          </a:xfrm>
          <a:prstGeom prst="rect">
            <a:avLst/>
          </a:prstGeom>
        </p:spPr>
      </p:pic>
    </p:spTree>
    <p:extLst>
      <p:ext uri="{BB962C8B-B14F-4D97-AF65-F5344CB8AC3E}">
        <p14:creationId xmlns:p14="http://schemas.microsoft.com/office/powerpoint/2010/main" val="346654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0FE26DD-6C17-88A0-87DD-7247F07B4B7D}"/>
              </a:ext>
            </a:extLst>
          </p:cNvPr>
          <p:cNvSpPr txBox="1"/>
          <p:nvPr/>
        </p:nvSpPr>
        <p:spPr>
          <a:xfrm>
            <a:off x="2454527" y="5787237"/>
            <a:ext cx="7477055" cy="338554"/>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Bonded panel go through cooling and flatting and cutting then be put as pallet. </a:t>
            </a:r>
            <a:endParaRPr lang="en-US" altLang="zh-CN" sz="1200" dirty="0">
              <a:solidFill>
                <a:schemeClr val="accent1"/>
              </a:solidFill>
              <a:latin typeface="等线" panose="02010600030101010101" charset="-122"/>
              <a:ea typeface="等线" panose="02010600030101010101" charset="-122"/>
            </a:endParaRPr>
          </a:p>
        </p:txBody>
      </p:sp>
      <p:pic>
        <p:nvPicPr>
          <p:cNvPr id="4" name="图片 3">
            <a:extLst>
              <a:ext uri="{FF2B5EF4-FFF2-40B4-BE49-F238E27FC236}">
                <a16:creationId xmlns:a16="http://schemas.microsoft.com/office/drawing/2014/main" id="{E6E08A85-91BD-98C9-B3D8-9479A43FCEC6}"/>
              </a:ext>
            </a:extLst>
          </p:cNvPr>
          <p:cNvPicPr>
            <a:picLocks noChangeAspect="1"/>
          </p:cNvPicPr>
          <p:nvPr/>
        </p:nvPicPr>
        <p:blipFill>
          <a:blip r:embed="rId3"/>
          <a:stretch>
            <a:fillRect/>
          </a:stretch>
        </p:blipFill>
        <p:spPr>
          <a:xfrm>
            <a:off x="1661948" y="1070763"/>
            <a:ext cx="9254490" cy="4392930"/>
          </a:xfrm>
          <a:prstGeom prst="rect">
            <a:avLst/>
          </a:prstGeom>
        </p:spPr>
      </p:pic>
    </p:spTree>
    <p:extLst>
      <p:ext uri="{BB962C8B-B14F-4D97-AF65-F5344CB8AC3E}">
        <p14:creationId xmlns:p14="http://schemas.microsoft.com/office/powerpoint/2010/main" val="8973844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69AD722-F447-7061-1D7A-FFA4D17F541E}"/>
              </a:ext>
            </a:extLst>
          </p:cNvPr>
          <p:cNvPicPr>
            <a:picLocks noChangeAspect="1"/>
          </p:cNvPicPr>
          <p:nvPr/>
        </p:nvPicPr>
        <p:blipFill>
          <a:blip r:embed="rId3"/>
          <a:stretch>
            <a:fillRect/>
          </a:stretch>
        </p:blipFill>
        <p:spPr>
          <a:xfrm>
            <a:off x="1995668" y="1418897"/>
            <a:ext cx="4100332" cy="3533722"/>
          </a:xfrm>
          <a:prstGeom prst="rect">
            <a:avLst/>
          </a:prstGeom>
        </p:spPr>
      </p:pic>
      <p:pic>
        <p:nvPicPr>
          <p:cNvPr id="3" name="图片 2">
            <a:extLst>
              <a:ext uri="{FF2B5EF4-FFF2-40B4-BE49-F238E27FC236}">
                <a16:creationId xmlns:a16="http://schemas.microsoft.com/office/drawing/2014/main" id="{4D79DC10-C55C-3C97-EEA0-BC76A6BB90B1}"/>
              </a:ext>
            </a:extLst>
          </p:cNvPr>
          <p:cNvPicPr>
            <a:picLocks noChangeAspect="1"/>
          </p:cNvPicPr>
          <p:nvPr/>
        </p:nvPicPr>
        <p:blipFill rotWithShape="1">
          <a:blip r:embed="rId4"/>
          <a:srcRect b="16112"/>
          <a:stretch/>
        </p:blipFill>
        <p:spPr>
          <a:xfrm>
            <a:off x="7148113" y="1418897"/>
            <a:ext cx="3333383" cy="3605279"/>
          </a:xfrm>
          <a:prstGeom prst="rect">
            <a:avLst/>
          </a:prstGeom>
        </p:spPr>
      </p:pic>
      <p:sp>
        <p:nvSpPr>
          <p:cNvPr id="4" name="文本框 3">
            <a:extLst>
              <a:ext uri="{FF2B5EF4-FFF2-40B4-BE49-F238E27FC236}">
                <a16:creationId xmlns:a16="http://schemas.microsoft.com/office/drawing/2014/main" id="{7CFFDEED-E7DE-3A9D-B51F-D60C5A3D58E4}"/>
              </a:ext>
            </a:extLst>
          </p:cNvPr>
          <p:cNvSpPr txBox="1"/>
          <p:nvPr/>
        </p:nvSpPr>
        <p:spPr>
          <a:xfrm>
            <a:off x="7148113" y="5765969"/>
            <a:ext cx="3893721" cy="584775"/>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Lay the sheet on CNC table ready for groove and cutting  </a:t>
            </a:r>
            <a:endParaRPr lang="en-US" altLang="zh-CN" sz="1200" dirty="0">
              <a:solidFill>
                <a:schemeClr val="accent1"/>
              </a:solidFill>
              <a:latin typeface="等线" panose="02010600030101010101" charset="-122"/>
              <a:ea typeface="等线" panose="02010600030101010101" charset="-122"/>
            </a:endParaRPr>
          </a:p>
        </p:txBody>
      </p:sp>
      <p:sp>
        <p:nvSpPr>
          <p:cNvPr id="5" name="文本框 4">
            <a:extLst>
              <a:ext uri="{FF2B5EF4-FFF2-40B4-BE49-F238E27FC236}">
                <a16:creationId xmlns:a16="http://schemas.microsoft.com/office/drawing/2014/main" id="{DB8D0BC4-50FF-95EB-4581-2E1E9134EDA4}"/>
              </a:ext>
            </a:extLst>
          </p:cNvPr>
          <p:cNvSpPr txBox="1"/>
          <p:nvPr/>
        </p:nvSpPr>
        <p:spPr>
          <a:xfrm>
            <a:off x="2239065" y="5765969"/>
            <a:ext cx="3893721" cy="338554"/>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Pallet of the made sheets</a:t>
            </a:r>
            <a:endParaRPr lang="en-US" altLang="zh-CN" sz="1200" dirty="0">
              <a:solidFill>
                <a:schemeClr val="accent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6486931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3"/>
          <p:cNvGrpSpPr/>
          <p:nvPr/>
        </p:nvGrpSpPr>
        <p:grpSpPr>
          <a:xfrm>
            <a:off x="1972968" y="655320"/>
            <a:ext cx="7654594" cy="5974080"/>
            <a:chOff x="2180522" y="1595302"/>
            <a:chExt cx="7654594" cy="3933630"/>
          </a:xfrm>
        </p:grpSpPr>
        <p:cxnSp>
          <p:nvCxnSpPr>
            <p:cNvPr id="20" name="Straight Connector 8"/>
            <p:cNvCxnSpPr/>
            <p:nvPr/>
          </p:nvCxnSpPr>
          <p:spPr>
            <a:xfrm>
              <a:off x="2180522" y="1616149"/>
              <a:ext cx="7654594"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9"/>
            <p:cNvCxnSpPr/>
            <p:nvPr/>
          </p:nvCxnSpPr>
          <p:spPr>
            <a:xfrm>
              <a:off x="2180522" y="5507666"/>
              <a:ext cx="7654594"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0"/>
            <p:cNvCxnSpPr/>
            <p:nvPr/>
          </p:nvCxnSpPr>
          <p:spPr>
            <a:xfrm>
              <a:off x="2180522" y="1595302"/>
              <a:ext cx="0" cy="727392"/>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4"/>
            <p:cNvCxnSpPr/>
            <p:nvPr/>
          </p:nvCxnSpPr>
          <p:spPr>
            <a:xfrm>
              <a:off x="2180522" y="3200819"/>
              <a:ext cx="0" cy="2328113"/>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5"/>
            <p:cNvCxnSpPr/>
            <p:nvPr/>
          </p:nvCxnSpPr>
          <p:spPr>
            <a:xfrm>
              <a:off x="9835116" y="1595302"/>
              <a:ext cx="0" cy="393363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nvSpPr>
        <p:spPr>
          <a:xfrm>
            <a:off x="7277100" y="939165"/>
            <a:ext cx="4331335" cy="540639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Title 1"/>
          <p:cNvSpPr txBox="1"/>
          <p:nvPr/>
        </p:nvSpPr>
        <p:spPr>
          <a:xfrm>
            <a:off x="801646" y="1472839"/>
            <a:ext cx="5522954" cy="1005083"/>
          </a:xfrm>
          <a:prstGeom prst="rect">
            <a:avLst/>
          </a:prstGeom>
        </p:spPr>
        <p:txBody>
          <a:bodyPr anchor="ct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R="509905" algn="just">
              <a:spcBef>
                <a:spcPts val="75"/>
              </a:spcBef>
            </a:pPr>
            <a:r>
              <a:rPr lang="en-US" altLang="zh-CN" sz="4400" kern="100" dirty="0">
                <a:solidFill>
                  <a:schemeClr val="accent5"/>
                </a:solidFill>
                <a:latin typeface="Calibri" panose="020F0502020204030204" pitchFamily="34" charset="0"/>
                <a:ea typeface="宋体" panose="02010600030101010101" pitchFamily="2" charset="-122"/>
                <a:cs typeface="Arial" panose="020B0604020202020204" pitchFamily="34" charset="0"/>
              </a:rPr>
              <a:t>Company Introduction</a:t>
            </a:r>
            <a:endParaRPr lang="zh-CN" altLang="en-US" sz="44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sp>
        <p:nvSpPr>
          <p:cNvPr id="26" name="Subtitle 2"/>
          <p:cNvSpPr txBox="1"/>
          <p:nvPr/>
        </p:nvSpPr>
        <p:spPr bwMode="auto">
          <a:xfrm>
            <a:off x="560973" y="3152682"/>
            <a:ext cx="6716096" cy="264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993" tIns="72497" rIns="144993" bIns="72497">
            <a:spAutoFit/>
          </a:bodyPr>
          <a:lstStyle>
            <a:lvl1pPr defTabSz="1087755">
              <a:spcBef>
                <a:spcPct val="20000"/>
              </a:spcBef>
              <a:buChar char="•"/>
              <a:defRPr sz="3200">
                <a:solidFill>
                  <a:schemeClr val="tx1"/>
                </a:solidFill>
                <a:latin typeface="Arial" panose="020B0604020202020204" pitchFamily="34" charset="0"/>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20204" pitchFamily="34" charset="0"/>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20204" pitchFamily="34" charset="0"/>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R="509905">
              <a:lnSpc>
                <a:spcPct val="150000"/>
              </a:lnSpc>
              <a:spcBef>
                <a:spcPts val="0"/>
              </a:spcBef>
            </a:pPr>
            <a:r>
              <a:rPr lang="en-US" altLang="zh-CN" sz="1600" b="1" kern="100" dirty="0">
                <a:solidFill>
                  <a:schemeClr val="accent5"/>
                </a:solidFill>
                <a:latin typeface="微软雅黑" panose="020B0503020204020204" charset="-122"/>
                <a:ea typeface="微软雅黑" panose="020B0503020204020204" charset="-122"/>
                <a:cs typeface="微软雅黑" panose="020B0503020204020204" charset="-122"/>
              </a:rPr>
              <a:t>ALUBOND </a:t>
            </a:r>
            <a:r>
              <a:rPr lang="zh-CN" altLang="en-US" sz="1600" b="1" kern="100" dirty="0">
                <a:solidFill>
                  <a:schemeClr val="accent5"/>
                </a:solidFill>
                <a:latin typeface="微软雅黑" panose="020B0503020204020204" charset="-122"/>
                <a:ea typeface="微软雅黑" panose="020B0503020204020204" charset="-122"/>
                <a:cs typeface="微软雅黑" panose="020B0503020204020204" charset="-122"/>
              </a:rPr>
              <a:t>（</a:t>
            </a:r>
            <a:r>
              <a:rPr lang="en-US" altLang="zh-CN" sz="1600" b="1" dirty="0">
                <a:solidFill>
                  <a:schemeClr val="accent5"/>
                </a:solidFill>
                <a:latin typeface="微软雅黑" panose="020B0503020204020204" charset="-122"/>
                <a:ea typeface="微软雅黑" panose="020B0503020204020204" charset="-122"/>
                <a:cs typeface="微软雅黑" panose="020B0503020204020204" charset="-122"/>
                <a:sym typeface="+mn-ea"/>
              </a:rPr>
              <a:t>Jiangsu</a:t>
            </a:r>
            <a:r>
              <a:rPr lang="zh-CN" altLang="en-US" sz="1600" b="1" dirty="0">
                <a:solidFill>
                  <a:schemeClr val="accent5"/>
                </a:solidFill>
                <a:latin typeface="微软雅黑" panose="020B0503020204020204" charset="-122"/>
                <a:ea typeface="微软雅黑" panose="020B0503020204020204" charset="-122"/>
                <a:cs typeface="微软雅黑" panose="020B0503020204020204" charset="-122"/>
                <a:sym typeface="+mn-ea"/>
              </a:rPr>
              <a:t>）</a:t>
            </a:r>
            <a:r>
              <a:rPr lang="en-US" altLang="zh-CN" sz="1600" b="1" dirty="0">
                <a:solidFill>
                  <a:schemeClr val="accent5"/>
                </a:solidFill>
                <a:latin typeface="微软雅黑" panose="020B0503020204020204" charset="-122"/>
                <a:ea typeface="微软雅黑" panose="020B0503020204020204" charset="-122"/>
                <a:cs typeface="微软雅黑" panose="020B0503020204020204" charset="-122"/>
                <a:sym typeface="+mn-ea"/>
              </a:rPr>
              <a:t>is a JV company between USA and China investment. </a:t>
            </a:r>
            <a:r>
              <a:rPr lang="zh-CN" altLang="en-US" sz="1600" b="1" kern="100" dirty="0">
                <a:solidFill>
                  <a:schemeClr val="accent5"/>
                </a:solidFill>
                <a:latin typeface="微软雅黑" panose="020B0503020204020204" charset="-122"/>
                <a:ea typeface="微软雅黑" panose="020B0503020204020204" charset="-122"/>
                <a:cs typeface="微软雅黑" panose="020B0503020204020204" charset="-122"/>
              </a:rPr>
              <a:t> </a:t>
            </a:r>
          </a:p>
          <a:p>
            <a:pPr marR="509905">
              <a:lnSpc>
                <a:spcPct val="150000"/>
              </a:lnSpc>
              <a:spcBef>
                <a:spcPts val="0"/>
              </a:spcBef>
              <a:buNone/>
            </a:pPr>
            <a:endParaRPr lang="zh-CN" altLang="en-US" sz="1600" b="1"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a:p>
            <a:pPr marR="509905">
              <a:lnSpc>
                <a:spcPct val="150000"/>
              </a:lnSpc>
              <a:spcBef>
                <a:spcPts val="0"/>
              </a:spcBef>
            </a:pPr>
            <a:r>
              <a:rPr lang="en-US" altLang="zh-CN" sz="1600" b="1" kern="100" dirty="0">
                <a:solidFill>
                  <a:schemeClr val="accent2"/>
                </a:solidFill>
                <a:latin typeface="微软雅黑" panose="020B0503020204020204" charset="-122"/>
                <a:ea typeface="微软雅黑" panose="020B0503020204020204" charset="-122"/>
                <a:cs typeface="微软雅黑" panose="020B0503020204020204" charset="-122"/>
                <a:sym typeface="+mn-ea"/>
              </a:rPr>
              <a:t>ALUBOND(Jiangsu) mainly develop and manufact metal composite panel for building  material &amp; other application.</a:t>
            </a:r>
            <a:endParaRPr lang="zh-CN" altLang="en-US" sz="1600" b="1" kern="100" dirty="0">
              <a:solidFill>
                <a:schemeClr val="accent2"/>
              </a:solidFill>
              <a:latin typeface="微软雅黑" panose="020B0503020204020204" charset="-122"/>
              <a:ea typeface="微软雅黑" panose="020B0503020204020204" charset="-122"/>
              <a:cs typeface="微软雅黑" panose="020B0503020204020204" charset="-122"/>
            </a:endParaRPr>
          </a:p>
          <a:p>
            <a:pPr marR="509905">
              <a:lnSpc>
                <a:spcPct val="150000"/>
              </a:lnSpc>
              <a:spcBef>
                <a:spcPts val="0"/>
              </a:spcBef>
            </a:pPr>
            <a:endParaRPr lang="zh-CN" altLang="en-US" sz="1400" kern="1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grpSp>
        <p:nvGrpSpPr>
          <p:cNvPr id="2" name="组合 1">
            <a:extLst>
              <a:ext uri="{FF2B5EF4-FFF2-40B4-BE49-F238E27FC236}">
                <a16:creationId xmlns:a16="http://schemas.microsoft.com/office/drawing/2014/main" id="{83347054-9F33-512C-71C7-E6BC10B4D646}"/>
              </a:ext>
            </a:extLst>
          </p:cNvPr>
          <p:cNvGrpSpPr/>
          <p:nvPr/>
        </p:nvGrpSpPr>
        <p:grpSpPr>
          <a:xfrm>
            <a:off x="583565" y="385099"/>
            <a:ext cx="620940" cy="603763"/>
            <a:chOff x="6810373" y="1577303"/>
            <a:chExt cx="695326" cy="676091"/>
          </a:xfrm>
        </p:grpSpPr>
        <p:sp>
          <p:nvSpPr>
            <p:cNvPr id="3" name="椭圆 2">
              <a:extLst>
                <a:ext uri="{FF2B5EF4-FFF2-40B4-BE49-F238E27FC236}">
                  <a16:creationId xmlns:a16="http://schemas.microsoft.com/office/drawing/2014/main" id="{E9BEFC5D-BDA0-8EBF-0B7B-16ECFB95C905}"/>
                </a:ext>
              </a:extLst>
            </p:cNvPr>
            <p:cNvSpPr/>
            <p:nvPr/>
          </p:nvSpPr>
          <p:spPr>
            <a:xfrm>
              <a:off x="6819991" y="1577303"/>
              <a:ext cx="676091" cy="676091"/>
            </a:xfrm>
            <a:prstGeom prst="ellipse">
              <a:avLst/>
            </a:prstGeom>
            <a:gradFill>
              <a:gsLst>
                <a:gs pos="0">
                  <a:srgbClr val="E30000"/>
                </a:gs>
                <a:gs pos="100000">
                  <a:srgbClr val="76030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prstClr val="white"/>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913FB348-29CD-CEF1-636D-950CC6F421D3}"/>
                </a:ext>
              </a:extLst>
            </p:cNvPr>
            <p:cNvSpPr/>
            <p:nvPr/>
          </p:nvSpPr>
          <p:spPr>
            <a:xfrm>
              <a:off x="6810373" y="1653738"/>
              <a:ext cx="695326" cy="516970"/>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01</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1000"/>
                                        <p:tgtEl>
                                          <p:spTgt spid="19"/>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2000"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par>
                                <p:cTn id="22" presetID="64" presetClass="path" presetSubtype="0" accel="50000" decel="50000" fill="hold" nodeType="withEffect">
                                  <p:stCondLst>
                                    <p:cond delay="0"/>
                                  </p:stCondLst>
                                  <p:childTnLst>
                                    <p:animMotion origin="layout" path="M 2.70833E-6 -1.48148E-6 L 2.70833E-6 0.07871 " pathEditMode="relative" rAng="0" ptsTypes="AA">
                                      <p:cBhvr>
                                        <p:cTn id="23" dur="2000" spd="-100000" fill="hold"/>
                                        <p:tgtEl>
                                          <p:spTgt spid="2"/>
                                        </p:tgtEl>
                                        <p:attrNameLst>
                                          <p:attrName>ppt_x</p:attrName>
                                          <p:attrName>ppt_y</p:attrName>
                                        </p:attrNameLst>
                                      </p:cBhvr>
                                      <p:rCtr x="0" y="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7"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成品雕刻下料">
            <a:extLst>
              <a:ext uri="{FF2B5EF4-FFF2-40B4-BE49-F238E27FC236}">
                <a16:creationId xmlns:a16="http://schemas.microsoft.com/office/drawing/2014/main" id="{E96980B0-3F68-901D-E1FF-C8DDD28BD3D6}"/>
              </a:ext>
            </a:extLst>
          </p:cNvPr>
          <p:cNvPicPr>
            <a:picLocks noChangeAspect="1"/>
          </p:cNvPicPr>
          <p:nvPr/>
        </p:nvPicPr>
        <p:blipFill>
          <a:blip r:embed="rId3"/>
          <a:stretch>
            <a:fillRect/>
          </a:stretch>
        </p:blipFill>
        <p:spPr>
          <a:xfrm>
            <a:off x="991608" y="1120118"/>
            <a:ext cx="5020310" cy="3766820"/>
          </a:xfrm>
          <a:prstGeom prst="rect">
            <a:avLst/>
          </a:prstGeom>
        </p:spPr>
      </p:pic>
      <p:pic>
        <p:nvPicPr>
          <p:cNvPr id="5" name="图片 4">
            <a:extLst>
              <a:ext uri="{FF2B5EF4-FFF2-40B4-BE49-F238E27FC236}">
                <a16:creationId xmlns:a16="http://schemas.microsoft.com/office/drawing/2014/main" id="{14552921-CE8E-630D-B4F1-A846F08140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0084" y="1180268"/>
            <a:ext cx="4699791" cy="3646520"/>
          </a:xfrm>
          <a:prstGeom prst="rect">
            <a:avLst/>
          </a:prstGeom>
        </p:spPr>
      </p:pic>
      <p:sp>
        <p:nvSpPr>
          <p:cNvPr id="3" name="文本框 2">
            <a:extLst>
              <a:ext uri="{FF2B5EF4-FFF2-40B4-BE49-F238E27FC236}">
                <a16:creationId xmlns:a16="http://schemas.microsoft.com/office/drawing/2014/main" id="{5FDB7FC2-4784-5538-D59F-ED8D702DB417}"/>
              </a:ext>
            </a:extLst>
          </p:cNvPr>
          <p:cNvSpPr txBox="1"/>
          <p:nvPr/>
        </p:nvSpPr>
        <p:spPr>
          <a:xfrm>
            <a:off x="6986154" y="5385344"/>
            <a:ext cx="3893721" cy="830997"/>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After folding and bending ,and put the bearing bar and hook put ready for package.</a:t>
            </a:r>
            <a:endParaRPr lang="en-US" altLang="zh-CN" sz="1200" dirty="0">
              <a:solidFill>
                <a:schemeClr val="accent1"/>
              </a:solidFill>
              <a:latin typeface="等线" panose="02010600030101010101" charset="-122"/>
              <a:ea typeface="等线" panose="02010600030101010101" charset="-122"/>
            </a:endParaRPr>
          </a:p>
        </p:txBody>
      </p:sp>
      <p:sp>
        <p:nvSpPr>
          <p:cNvPr id="4" name="文本框 3">
            <a:extLst>
              <a:ext uri="{FF2B5EF4-FFF2-40B4-BE49-F238E27FC236}">
                <a16:creationId xmlns:a16="http://schemas.microsoft.com/office/drawing/2014/main" id="{6872EF1C-51E5-6639-C318-5B1D719D853F}"/>
              </a:ext>
            </a:extLst>
          </p:cNvPr>
          <p:cNvSpPr txBox="1"/>
          <p:nvPr/>
        </p:nvSpPr>
        <p:spPr>
          <a:xfrm>
            <a:off x="1798348" y="5445494"/>
            <a:ext cx="3893721" cy="584775"/>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Collect the grooved sheets pass to folding and bending process</a:t>
            </a:r>
            <a:endParaRPr lang="en-US" altLang="zh-CN" sz="1200" dirty="0">
              <a:solidFill>
                <a:schemeClr val="accent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29534536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表面检测">
            <a:extLst>
              <a:ext uri="{FF2B5EF4-FFF2-40B4-BE49-F238E27FC236}">
                <a16:creationId xmlns:a16="http://schemas.microsoft.com/office/drawing/2014/main" id="{67FB00A6-704E-7D71-F4E0-D430ADC3C0CD}"/>
              </a:ext>
            </a:extLst>
          </p:cNvPr>
          <p:cNvPicPr>
            <a:picLocks noChangeAspect="1"/>
          </p:cNvPicPr>
          <p:nvPr/>
        </p:nvPicPr>
        <p:blipFill>
          <a:blip r:embed="rId3"/>
          <a:stretch>
            <a:fillRect/>
          </a:stretch>
        </p:blipFill>
        <p:spPr>
          <a:xfrm>
            <a:off x="1782839" y="1542097"/>
            <a:ext cx="3220085" cy="3545205"/>
          </a:xfrm>
          <a:prstGeom prst="rect">
            <a:avLst/>
          </a:prstGeom>
        </p:spPr>
      </p:pic>
      <p:pic>
        <p:nvPicPr>
          <p:cNvPr id="5" name="图片 4" descr="拼角优秀1">
            <a:extLst>
              <a:ext uri="{FF2B5EF4-FFF2-40B4-BE49-F238E27FC236}">
                <a16:creationId xmlns:a16="http://schemas.microsoft.com/office/drawing/2014/main" id="{6BE9E574-9AC9-B930-7060-1413705FF38A}"/>
              </a:ext>
            </a:extLst>
          </p:cNvPr>
          <p:cNvPicPr>
            <a:picLocks noChangeAspect="1"/>
          </p:cNvPicPr>
          <p:nvPr/>
        </p:nvPicPr>
        <p:blipFill>
          <a:blip r:embed="rId4"/>
          <a:stretch>
            <a:fillRect/>
          </a:stretch>
        </p:blipFill>
        <p:spPr>
          <a:xfrm>
            <a:off x="6018378" y="1542097"/>
            <a:ext cx="4725035" cy="3545205"/>
          </a:xfrm>
          <a:prstGeom prst="rect">
            <a:avLst/>
          </a:prstGeom>
        </p:spPr>
      </p:pic>
      <p:sp>
        <p:nvSpPr>
          <p:cNvPr id="3" name="文本框 2">
            <a:extLst>
              <a:ext uri="{FF2B5EF4-FFF2-40B4-BE49-F238E27FC236}">
                <a16:creationId xmlns:a16="http://schemas.microsoft.com/office/drawing/2014/main" id="{6B0905C0-E10B-957F-FDDA-85A76AC70C2D}"/>
              </a:ext>
            </a:extLst>
          </p:cNvPr>
          <p:cNvSpPr txBox="1"/>
          <p:nvPr/>
        </p:nvSpPr>
        <p:spPr>
          <a:xfrm>
            <a:off x="1782839" y="5723927"/>
            <a:ext cx="3893721" cy="584775"/>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Take off the protective film to check the surface color and quality</a:t>
            </a:r>
            <a:endParaRPr lang="en-US" altLang="zh-CN" sz="1200" dirty="0">
              <a:solidFill>
                <a:schemeClr val="accent1"/>
              </a:solidFill>
              <a:latin typeface="等线" panose="02010600030101010101" charset="-122"/>
              <a:ea typeface="等线" panose="02010600030101010101" charset="-122"/>
            </a:endParaRPr>
          </a:p>
        </p:txBody>
      </p:sp>
      <p:sp>
        <p:nvSpPr>
          <p:cNvPr id="6" name="文本框 5">
            <a:extLst>
              <a:ext uri="{FF2B5EF4-FFF2-40B4-BE49-F238E27FC236}">
                <a16:creationId xmlns:a16="http://schemas.microsoft.com/office/drawing/2014/main" id="{4859937E-0AC0-E298-1DD1-49D185A725CD}"/>
              </a:ext>
            </a:extLst>
          </p:cNvPr>
          <p:cNvSpPr txBox="1"/>
          <p:nvPr/>
        </p:nvSpPr>
        <p:spPr>
          <a:xfrm>
            <a:off x="6434034" y="5723926"/>
            <a:ext cx="3893721" cy="584775"/>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Take off the protective film to check the surface color and quality</a:t>
            </a:r>
            <a:endParaRPr lang="en-US" altLang="zh-CN" sz="1200" dirty="0">
              <a:solidFill>
                <a:schemeClr val="accent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25880227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id="{5B663A0D-C466-E19E-475C-215D78D8C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773" y="972171"/>
            <a:ext cx="4202020" cy="454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a:extLst>
              <a:ext uri="{FF2B5EF4-FFF2-40B4-BE49-F238E27FC236}">
                <a16:creationId xmlns:a16="http://schemas.microsoft.com/office/drawing/2014/main" id="{7996C02E-447F-51E9-7426-029419D6E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301" y="1912846"/>
            <a:ext cx="5333478" cy="296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a:extLst>
              <a:ext uri="{FF2B5EF4-FFF2-40B4-BE49-F238E27FC236}">
                <a16:creationId xmlns:a16="http://schemas.microsoft.com/office/drawing/2014/main" id="{3E55DF32-33FA-9703-7804-64D6D6C20FAA}"/>
              </a:ext>
            </a:extLst>
          </p:cNvPr>
          <p:cNvSpPr txBox="1"/>
          <p:nvPr/>
        </p:nvSpPr>
        <p:spPr>
          <a:xfrm>
            <a:off x="1614179" y="5398107"/>
            <a:ext cx="3893721" cy="338554"/>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Install the sheets on building</a:t>
            </a:r>
            <a:endParaRPr lang="en-US" altLang="zh-CN" sz="1200" dirty="0">
              <a:solidFill>
                <a:schemeClr val="accent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28124206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CFD059-2B57-C255-B868-A6172BB02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349" y="904298"/>
            <a:ext cx="4564910" cy="4178596"/>
          </a:xfrm>
          <a:prstGeom prst="rect">
            <a:avLst/>
          </a:prstGeom>
        </p:spPr>
      </p:pic>
      <p:pic>
        <p:nvPicPr>
          <p:cNvPr id="3" name="图片 2">
            <a:extLst>
              <a:ext uri="{FF2B5EF4-FFF2-40B4-BE49-F238E27FC236}">
                <a16:creationId xmlns:a16="http://schemas.microsoft.com/office/drawing/2014/main" id="{AD3E3D65-5961-5BC8-2271-0795A51C2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601347" y="1368040"/>
            <a:ext cx="4178595" cy="3133946"/>
          </a:xfrm>
          <a:prstGeom prst="rect">
            <a:avLst/>
          </a:prstGeom>
        </p:spPr>
      </p:pic>
      <p:sp>
        <p:nvSpPr>
          <p:cNvPr id="4" name="矩形 3">
            <a:extLst>
              <a:ext uri="{FF2B5EF4-FFF2-40B4-BE49-F238E27FC236}">
                <a16:creationId xmlns:a16="http://schemas.microsoft.com/office/drawing/2014/main" id="{8139899F-E887-D5BA-E6C1-0C759E5B22E4}"/>
              </a:ext>
            </a:extLst>
          </p:cNvPr>
          <p:cNvSpPr/>
          <p:nvPr/>
        </p:nvSpPr>
        <p:spPr>
          <a:xfrm>
            <a:off x="1931910" y="5197993"/>
            <a:ext cx="8325707" cy="830997"/>
          </a:xfrm>
          <a:prstGeom prst="rect">
            <a:avLst/>
          </a:prstGeom>
        </p:spPr>
        <p:txBody>
          <a:bodyPr wrap="square">
            <a:spAutoFit/>
          </a:bodyPr>
          <a:lstStyle/>
          <a:p>
            <a:pPr marR="509905" algn="just">
              <a:spcBef>
                <a:spcPts val="75"/>
              </a:spcBef>
              <a:buClr>
                <a:schemeClr val="accent1">
                  <a:lumMod val="75000"/>
                </a:schemeClr>
              </a:buClr>
            </a:pPr>
            <a:r>
              <a:rPr lang="en-US" altLang="zh-CN" sz="1600" dirty="0">
                <a:solidFill>
                  <a:schemeClr val="accent1"/>
                </a:solidFill>
                <a:latin typeface="等线" panose="02010600030101010101" charset="-122"/>
                <a:ea typeface="等线" panose="02010600030101010101" charset="-122"/>
              </a:rPr>
              <a:t>The pre- factory aging effect of copper is a chemical reaction process, and it is very difficult to maintain the consistency of appearance color. Usually, the final formed appearance has a certain color difference</a:t>
            </a:r>
            <a:r>
              <a:rPr lang="zh-CN" altLang="en-US" sz="1600" dirty="0">
                <a:solidFill>
                  <a:schemeClr val="accent1"/>
                </a:solidFill>
                <a:latin typeface="等线" panose="02010600030101010101" charset="-122"/>
                <a:ea typeface="等线" panose="02010600030101010101" charset="-122"/>
              </a:rPr>
              <a:t>。 </a:t>
            </a:r>
            <a:r>
              <a:rPr lang="en-US" altLang="zh-CN" sz="1600" dirty="0">
                <a:solidFill>
                  <a:schemeClr val="accent1"/>
                </a:solidFill>
                <a:latin typeface="等线" panose="02010600030101010101" charset="-122"/>
                <a:ea typeface="等线" panose="02010600030101010101" charset="-122"/>
              </a:rPr>
              <a:t>--world expo museum. Shanghai.</a:t>
            </a:r>
            <a:endParaRPr lang="zh-CN" altLang="en-US" sz="1600" dirty="0">
              <a:solidFill>
                <a:schemeClr val="accent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42121494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F427291-4241-02A4-1D5C-E7F31053D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447" y="1399609"/>
            <a:ext cx="4694274" cy="3520706"/>
          </a:xfrm>
          <a:prstGeom prst="rect">
            <a:avLst/>
          </a:prstGeom>
        </p:spPr>
      </p:pic>
      <p:pic>
        <p:nvPicPr>
          <p:cNvPr id="3" name="图片 2">
            <a:extLst>
              <a:ext uri="{FF2B5EF4-FFF2-40B4-BE49-F238E27FC236}">
                <a16:creationId xmlns:a16="http://schemas.microsoft.com/office/drawing/2014/main" id="{6D9865E6-A9DD-8DD5-F379-EDF18B8B3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75336" y="181692"/>
            <a:ext cx="5476707" cy="4000539"/>
          </a:xfrm>
          <a:prstGeom prst="rect">
            <a:avLst/>
          </a:prstGeom>
        </p:spPr>
      </p:pic>
      <p:sp>
        <p:nvSpPr>
          <p:cNvPr id="4" name="矩形 3">
            <a:extLst>
              <a:ext uri="{FF2B5EF4-FFF2-40B4-BE49-F238E27FC236}">
                <a16:creationId xmlns:a16="http://schemas.microsoft.com/office/drawing/2014/main" id="{D04B0A0F-7DD2-A468-2C1E-9E13089D875E}"/>
              </a:ext>
            </a:extLst>
          </p:cNvPr>
          <p:cNvSpPr/>
          <p:nvPr/>
        </p:nvSpPr>
        <p:spPr>
          <a:xfrm>
            <a:off x="1933146" y="5258283"/>
            <a:ext cx="8325707" cy="830997"/>
          </a:xfrm>
          <a:prstGeom prst="rect">
            <a:avLst/>
          </a:prstGeom>
        </p:spPr>
        <p:txBody>
          <a:bodyPr wrap="square">
            <a:spAutoFit/>
          </a:bodyPr>
          <a:lstStyle/>
          <a:p>
            <a:pPr marR="509905" algn="just">
              <a:spcBef>
                <a:spcPts val="75"/>
              </a:spcBef>
              <a:buClr>
                <a:schemeClr val="accent1">
                  <a:lumMod val="75000"/>
                </a:schemeClr>
              </a:buClr>
            </a:pPr>
            <a:r>
              <a:rPr lang="en-US" altLang="zh-CN" sz="1600" dirty="0">
                <a:solidFill>
                  <a:schemeClr val="accent1"/>
                </a:solidFill>
                <a:latin typeface="等线" panose="02010600030101010101" charset="-122"/>
                <a:ea typeface="等线" panose="02010600030101010101" charset="-122"/>
              </a:rPr>
              <a:t>The pre-factory aging effect of copper is a chemical reaction process, and it is very difficult to maintain the consistency of appearance color. Usually, the final formed appearance has a certain color difference</a:t>
            </a:r>
            <a:r>
              <a:rPr lang="zh-CN" altLang="en-US" sz="1600" dirty="0">
                <a:solidFill>
                  <a:schemeClr val="accent1"/>
                </a:solidFill>
                <a:latin typeface="等线" panose="02010600030101010101" charset="-122"/>
                <a:ea typeface="等线" panose="02010600030101010101" charset="-122"/>
              </a:rPr>
              <a:t>。 </a:t>
            </a:r>
            <a:r>
              <a:rPr lang="en-US" altLang="zh-CN" sz="1600" dirty="0">
                <a:solidFill>
                  <a:schemeClr val="accent1"/>
                </a:solidFill>
                <a:latin typeface="等线" panose="02010600030101010101" charset="-122"/>
                <a:ea typeface="等线" panose="02010600030101010101" charset="-122"/>
              </a:rPr>
              <a:t>--Super Intelligence Center, Shanghai </a:t>
            </a:r>
            <a:endParaRPr lang="zh-CN" altLang="en-US" sz="1600" dirty="0">
              <a:solidFill>
                <a:schemeClr val="accent1"/>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558511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B65A1AF-E68B-2E61-3F88-5F7F3FAEBEA4}"/>
              </a:ext>
            </a:extLst>
          </p:cNvPr>
          <p:cNvSpPr txBox="1"/>
          <p:nvPr/>
        </p:nvSpPr>
        <p:spPr>
          <a:xfrm>
            <a:off x="6096000" y="1382060"/>
            <a:ext cx="5486400" cy="3004027"/>
          </a:xfrm>
          <a:prstGeom prst="rect">
            <a:avLst/>
          </a:prstGeom>
          <a:noFill/>
        </p:spPr>
        <p:txBody>
          <a:bodyPr wrap="square" rtlCol="0">
            <a:spAutoFit/>
          </a:bodyPr>
          <a:lstStyle/>
          <a:p>
            <a:pPr algn="l">
              <a:lnSpc>
                <a:spcPct val="150000"/>
              </a:lnSpc>
            </a:pPr>
            <a:r>
              <a:rPr lang="en-US" altLang="zh-CN" sz="2000" dirty="0">
                <a:solidFill>
                  <a:schemeClr val="accent2">
                    <a:lumMod val="75000"/>
                  </a:schemeClr>
                </a:solidFill>
                <a:effectLst>
                  <a:outerShdw blurRad="38100" dist="25400" dir="5400000" algn="ctr" rotWithShape="0">
                    <a:srgbClr val="6E747A">
                      <a:alpha val="43000"/>
                    </a:srgbClr>
                  </a:outerShdw>
                </a:effectLst>
                <a:sym typeface="+mn-ea"/>
              </a:rPr>
              <a:t>characteristics</a:t>
            </a:r>
            <a:r>
              <a:rPr lang="zh-CN" altLang="en-US" sz="2000" dirty="0">
                <a:solidFill>
                  <a:schemeClr val="accent2">
                    <a:lumMod val="75000"/>
                  </a:schemeClr>
                </a:solidFill>
                <a:effectLst>
                  <a:outerShdw blurRad="38100" dist="25400" dir="5400000" algn="ctr" rotWithShape="0">
                    <a:srgbClr val="6E747A">
                      <a:alpha val="43000"/>
                    </a:srgbClr>
                  </a:outerShdw>
                </a:effectLst>
                <a:sym typeface="+mn-ea"/>
              </a:rPr>
              <a:t>：</a:t>
            </a:r>
            <a:r>
              <a:rPr lang="zh-CN" altLang="en-US" sz="2000" dirty="0"/>
              <a:t> </a:t>
            </a:r>
            <a:endParaRPr lang="zh-CN" altLang="en-US" sz="2800" dirty="0"/>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thickness</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4mm</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FR class</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FR </a:t>
            </a:r>
            <a:r>
              <a:rPr lang="zh-CN" altLang="en-US" dirty="0"/>
              <a:t>A2   </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top skin</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0.</a:t>
            </a:r>
            <a:r>
              <a:rPr lang="en-US" altLang="zh-CN" dirty="0"/>
              <a:t>3</a:t>
            </a:r>
            <a:r>
              <a:rPr lang="zh-CN" altLang="en-US" dirty="0"/>
              <a:t>mm </a:t>
            </a:r>
            <a:r>
              <a:rPr lang="en-US" altLang="zh-CN" dirty="0"/>
              <a:t>stainless steel </a:t>
            </a:r>
            <a:endParaRPr lang="zh-CN" altLang="en-US" dirty="0"/>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core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mineral</a:t>
            </a:r>
            <a:endParaRPr lang="zh-CN" altLang="en-US" dirty="0"/>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bottom</a:t>
            </a: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skin</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coated 0.5</a:t>
            </a:r>
            <a:r>
              <a:rPr lang="zh-CN" altLang="en-US" dirty="0"/>
              <a:t>mm </a:t>
            </a:r>
            <a:r>
              <a:rPr lang="en-US" altLang="zh-CN" dirty="0"/>
              <a:t>AL skin</a:t>
            </a:r>
          </a:p>
          <a:p>
            <a:pPr algn="l">
              <a:lnSpc>
                <a:spcPct val="150000"/>
              </a:lnSpc>
            </a:pPr>
            <a:endParaRPr lang="zh-CN" altLang="en-US" dirty="0"/>
          </a:p>
        </p:txBody>
      </p:sp>
      <p:sp>
        <p:nvSpPr>
          <p:cNvPr id="3" name="文本框 2">
            <a:extLst>
              <a:ext uri="{FF2B5EF4-FFF2-40B4-BE49-F238E27FC236}">
                <a16:creationId xmlns:a16="http://schemas.microsoft.com/office/drawing/2014/main" id="{F64539C7-5726-640B-75C5-0AD7FF31CF75}"/>
              </a:ext>
            </a:extLst>
          </p:cNvPr>
          <p:cNvSpPr txBox="1"/>
          <p:nvPr/>
        </p:nvSpPr>
        <p:spPr>
          <a:xfrm>
            <a:off x="6211040" y="4520893"/>
            <a:ext cx="4676140" cy="1988365"/>
          </a:xfrm>
          <a:prstGeom prst="rect">
            <a:avLst/>
          </a:prstGeom>
          <a:noFill/>
        </p:spPr>
        <p:txBody>
          <a:bodyPr wrap="square" rtlCol="0">
            <a:spAutoFit/>
          </a:bodyPr>
          <a:lstStyle/>
          <a:p>
            <a:pPr algn="l"/>
            <a:r>
              <a:rPr lang="en-US" altLang="zh-CN" dirty="0">
                <a:solidFill>
                  <a:schemeClr val="accent2">
                    <a:lumMod val="75000"/>
                  </a:schemeClr>
                </a:solidFill>
                <a:effectLst>
                  <a:outerShdw blurRad="38100" dist="25400" dir="5400000" algn="ctr" rotWithShape="0">
                    <a:srgbClr val="6E747A">
                      <a:alpha val="43000"/>
                    </a:srgbClr>
                  </a:outerShdw>
                </a:effectLst>
                <a:sym typeface="+mn-ea"/>
              </a:rPr>
              <a:t>specification</a:t>
            </a:r>
            <a:r>
              <a:rPr lang="zh-CN" altLang="en-US" dirty="0">
                <a:solidFill>
                  <a:schemeClr val="accent2">
                    <a:lumMod val="75000"/>
                  </a:schemeClr>
                </a:solidFill>
                <a:effectLst>
                  <a:outerShdw blurRad="38100" dist="25400" dir="5400000" algn="ctr" rotWithShape="0">
                    <a:srgbClr val="6E747A">
                      <a:alpha val="43000"/>
                    </a:srgbClr>
                  </a:outerShdw>
                </a:effectLst>
                <a:sym typeface="+mn-ea"/>
              </a:rPr>
              <a:t>：</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(limited by SS coil width)</a:t>
            </a:r>
            <a:r>
              <a:rPr lang="zh-CN" altLang="en-US" dirty="0"/>
              <a:t>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Standard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1200</a:t>
            </a:r>
            <a:r>
              <a:rPr lang="zh-CN" altLang="en-US" dirty="0"/>
              <a:t>mm*3200mm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Max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1200m</a:t>
            </a:r>
            <a:r>
              <a:rPr lang="zh-CN" altLang="en-US" dirty="0"/>
              <a:t>m*7000mm</a:t>
            </a:r>
            <a:endParaRPr lang="en-US" altLang="zh-CN" dirty="0"/>
          </a:p>
          <a:p>
            <a:pPr>
              <a:lnSpc>
                <a:spcPct val="150000"/>
              </a:lnSpc>
            </a:pPr>
            <a:r>
              <a:rPr lang="en-US" altLang="zh-CN" dirty="0">
                <a:solidFill>
                  <a:schemeClr val="accent1"/>
                </a:solidFill>
                <a:effectLst>
                  <a:outerShdw blurRad="38100" dist="25400" dir="5400000" algn="ctr" rotWithShape="0">
                    <a:srgbClr val="6E747A">
                      <a:alpha val="43000"/>
                    </a:srgbClr>
                  </a:outerShdw>
                </a:effectLst>
              </a:rPr>
              <a:t>Substrate: </a:t>
            </a:r>
            <a:r>
              <a:rPr lang="en-US" altLang="zh-CN" dirty="0"/>
              <a:t>brush coil, sand coil, mirror 304,316 </a:t>
            </a:r>
            <a:r>
              <a:rPr lang="en-US" altLang="zh-CN" dirty="0" err="1"/>
              <a:t>etc</a:t>
            </a:r>
            <a:endParaRPr lang="zh-CN" altLang="en-US" dirty="0"/>
          </a:p>
        </p:txBody>
      </p:sp>
      <p:sp>
        <p:nvSpPr>
          <p:cNvPr id="8" name="Title 1">
            <a:extLst>
              <a:ext uri="{FF2B5EF4-FFF2-40B4-BE49-F238E27FC236}">
                <a16:creationId xmlns:a16="http://schemas.microsoft.com/office/drawing/2014/main" id="{3AF1B4CB-5951-6ECC-DAEB-79508B19BC49}"/>
              </a:ext>
            </a:extLst>
          </p:cNvPr>
          <p:cNvSpPr txBox="1"/>
          <p:nvPr/>
        </p:nvSpPr>
        <p:spPr>
          <a:xfrm>
            <a:off x="1430775" y="423126"/>
            <a:ext cx="10386086" cy="1005083"/>
          </a:xfrm>
          <a:prstGeom prst="rect">
            <a:avLst/>
          </a:prstGeom>
        </p:spPr>
        <p:txBody>
          <a:bodyPr anchor="ct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R="509905" algn="just">
              <a:spcBef>
                <a:spcPts val="75"/>
              </a:spcBef>
            </a:pPr>
            <a:r>
              <a:rPr lang="en-US" altLang="zh-CN" sz="4400" kern="100" dirty="0">
                <a:solidFill>
                  <a:schemeClr val="accent5"/>
                </a:solidFill>
                <a:latin typeface="Calibri" panose="020F0502020204030204" pitchFamily="34" charset="0"/>
                <a:ea typeface="宋体" panose="02010600030101010101" pitchFamily="2" charset="-122"/>
                <a:cs typeface="Arial" panose="020B0604020202020204" pitchFamily="34" charset="0"/>
              </a:rPr>
              <a:t>Stainless steel composite panel</a:t>
            </a:r>
            <a:endParaRPr lang="zh-CN" altLang="en-US" sz="44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grpSp>
        <p:nvGrpSpPr>
          <p:cNvPr id="9" name="组合 8">
            <a:extLst>
              <a:ext uri="{FF2B5EF4-FFF2-40B4-BE49-F238E27FC236}">
                <a16:creationId xmlns:a16="http://schemas.microsoft.com/office/drawing/2014/main" id="{A11F21C2-B594-F918-B2D8-59C372E58E27}"/>
              </a:ext>
            </a:extLst>
          </p:cNvPr>
          <p:cNvGrpSpPr/>
          <p:nvPr/>
        </p:nvGrpSpPr>
        <p:grpSpPr>
          <a:xfrm>
            <a:off x="521813" y="557049"/>
            <a:ext cx="620940" cy="670502"/>
            <a:chOff x="6810373" y="1577305"/>
            <a:chExt cx="695326" cy="676091"/>
          </a:xfrm>
        </p:grpSpPr>
        <p:sp>
          <p:nvSpPr>
            <p:cNvPr id="10" name="椭圆 9">
              <a:extLst>
                <a:ext uri="{FF2B5EF4-FFF2-40B4-BE49-F238E27FC236}">
                  <a16:creationId xmlns:a16="http://schemas.microsoft.com/office/drawing/2014/main" id="{BD2D508D-9F0B-4F93-4763-EECBBBAAACC7}"/>
                </a:ext>
              </a:extLst>
            </p:cNvPr>
            <p:cNvSpPr/>
            <p:nvPr/>
          </p:nvSpPr>
          <p:spPr>
            <a:xfrm>
              <a:off x="6819990" y="1577305"/>
              <a:ext cx="676091" cy="676091"/>
            </a:xfrm>
            <a:prstGeom prst="ellipse">
              <a:avLst/>
            </a:prstGeom>
            <a:gradFill>
              <a:gsLst>
                <a:gs pos="0">
                  <a:srgbClr val="E30000"/>
                </a:gs>
                <a:gs pos="100000">
                  <a:srgbClr val="76030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prstClr val="white"/>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B56D6907-B04E-00AE-D256-73566816E388}"/>
                </a:ext>
              </a:extLst>
            </p:cNvPr>
            <p:cNvSpPr/>
            <p:nvPr/>
          </p:nvSpPr>
          <p:spPr>
            <a:xfrm>
              <a:off x="6810373" y="1653738"/>
              <a:ext cx="695326" cy="465513"/>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06</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pic>
        <p:nvPicPr>
          <p:cNvPr id="13" name="图片 12">
            <a:extLst>
              <a:ext uri="{FF2B5EF4-FFF2-40B4-BE49-F238E27FC236}">
                <a16:creationId xmlns:a16="http://schemas.microsoft.com/office/drawing/2014/main" id="{5C8CD274-7A3B-EA0D-C2A8-1A88520389F6}"/>
              </a:ext>
            </a:extLst>
          </p:cNvPr>
          <p:cNvPicPr>
            <a:picLocks noChangeAspect="1"/>
          </p:cNvPicPr>
          <p:nvPr/>
        </p:nvPicPr>
        <p:blipFill rotWithShape="1">
          <a:blip r:embed="rId3"/>
          <a:srcRect t="10141" r="48974" b="56380"/>
          <a:stretch/>
        </p:blipFill>
        <p:spPr>
          <a:xfrm>
            <a:off x="146507" y="1459869"/>
            <a:ext cx="3920358" cy="1695313"/>
          </a:xfrm>
          <a:prstGeom prst="rect">
            <a:avLst/>
          </a:prstGeom>
        </p:spPr>
      </p:pic>
      <p:pic>
        <p:nvPicPr>
          <p:cNvPr id="15" name="图片 14">
            <a:extLst>
              <a:ext uri="{FF2B5EF4-FFF2-40B4-BE49-F238E27FC236}">
                <a16:creationId xmlns:a16="http://schemas.microsoft.com/office/drawing/2014/main" id="{C1E7027B-BD86-E0BC-77F1-F9957EF38DD1}"/>
              </a:ext>
            </a:extLst>
          </p:cNvPr>
          <p:cNvPicPr>
            <a:picLocks noChangeAspect="1"/>
          </p:cNvPicPr>
          <p:nvPr/>
        </p:nvPicPr>
        <p:blipFill rotWithShape="1">
          <a:blip r:embed="rId3"/>
          <a:srcRect l="74893" t="14299" b="55166"/>
          <a:stretch/>
        </p:blipFill>
        <p:spPr>
          <a:xfrm>
            <a:off x="3888699" y="1660723"/>
            <a:ext cx="2092262" cy="1553882"/>
          </a:xfrm>
          <a:prstGeom prst="rect">
            <a:avLst/>
          </a:prstGeom>
        </p:spPr>
      </p:pic>
      <p:pic>
        <p:nvPicPr>
          <p:cNvPr id="16" name="图片 15">
            <a:extLst>
              <a:ext uri="{FF2B5EF4-FFF2-40B4-BE49-F238E27FC236}">
                <a16:creationId xmlns:a16="http://schemas.microsoft.com/office/drawing/2014/main" id="{8BEB7F7E-8C2B-8B84-F60F-9070978A2B26}"/>
              </a:ext>
            </a:extLst>
          </p:cNvPr>
          <p:cNvPicPr>
            <a:picLocks noChangeAspect="1"/>
          </p:cNvPicPr>
          <p:nvPr/>
        </p:nvPicPr>
        <p:blipFill rotWithShape="1">
          <a:blip r:embed="rId3"/>
          <a:srcRect t="51383" r="48974" b="17931"/>
          <a:stretch/>
        </p:blipFill>
        <p:spPr>
          <a:xfrm>
            <a:off x="157943" y="3520536"/>
            <a:ext cx="3920358" cy="1553882"/>
          </a:xfrm>
          <a:prstGeom prst="rect">
            <a:avLst/>
          </a:prstGeom>
        </p:spPr>
      </p:pic>
      <p:pic>
        <p:nvPicPr>
          <p:cNvPr id="17" name="图片 16">
            <a:extLst>
              <a:ext uri="{FF2B5EF4-FFF2-40B4-BE49-F238E27FC236}">
                <a16:creationId xmlns:a16="http://schemas.microsoft.com/office/drawing/2014/main" id="{3007C3C6-0E09-A714-865D-7BD012029B07}"/>
              </a:ext>
            </a:extLst>
          </p:cNvPr>
          <p:cNvPicPr>
            <a:picLocks noChangeAspect="1"/>
          </p:cNvPicPr>
          <p:nvPr/>
        </p:nvPicPr>
        <p:blipFill rotWithShape="1">
          <a:blip r:embed="rId3"/>
          <a:srcRect l="74893" t="51488" b="17977"/>
          <a:stretch/>
        </p:blipFill>
        <p:spPr>
          <a:xfrm>
            <a:off x="3888699" y="3519920"/>
            <a:ext cx="2092262" cy="1553882"/>
          </a:xfrm>
          <a:prstGeom prst="rect">
            <a:avLst/>
          </a:prstGeom>
        </p:spPr>
      </p:pic>
    </p:spTree>
    <p:extLst>
      <p:ext uri="{BB962C8B-B14F-4D97-AF65-F5344CB8AC3E}">
        <p14:creationId xmlns:p14="http://schemas.microsoft.com/office/powerpoint/2010/main" val="3551087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4000"/>
                                  </p:stCondLst>
                                  <p:childTnLst>
                                    <p:set>
                                      <p:cBhvr>
                                        <p:cTn id="9" dur="2000"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64" presetClass="path" presetSubtype="0" accel="50000" decel="50000" fill="hold" nodeType="withEffect">
                                  <p:stCondLst>
                                    <p:cond delay="4000"/>
                                  </p:stCondLst>
                                  <p:childTnLst>
                                    <p:animMotion origin="layout" path="M 8.33333E-7 -2.59259E-6 L 8.33333E-7 0.07871 " pathEditMode="relative" rAng="0" ptsTypes="AA">
                                      <p:cBhvr>
                                        <p:cTn id="12" dur="2000" spd="-100000" fill="hold"/>
                                        <p:tgtEl>
                                          <p:spTgt spid="9"/>
                                        </p:tgtEl>
                                        <p:attrNameLst>
                                          <p:attrName>ppt_x</p:attrName>
                                          <p:attrName>ppt_y</p:attrName>
                                        </p:attrNameLst>
                                      </p:cBhvr>
                                      <p:rCtr x="0" y="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34C3478-D8EB-9292-C317-5F043AFB3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67" y="1042657"/>
            <a:ext cx="6055805" cy="4541854"/>
          </a:xfrm>
          <a:prstGeom prst="rect">
            <a:avLst/>
          </a:prstGeom>
        </p:spPr>
      </p:pic>
      <p:sp>
        <p:nvSpPr>
          <p:cNvPr id="5" name="Rectangle 30">
            <a:extLst>
              <a:ext uri="{FF2B5EF4-FFF2-40B4-BE49-F238E27FC236}">
                <a16:creationId xmlns:a16="http://schemas.microsoft.com/office/drawing/2014/main" id="{FDABB4BE-3524-56D4-9BDB-15C7A27DA413}"/>
              </a:ext>
            </a:extLst>
          </p:cNvPr>
          <p:cNvSpPr/>
          <p:nvPr/>
        </p:nvSpPr>
        <p:spPr bwMode="auto">
          <a:xfrm>
            <a:off x="1549456" y="5654996"/>
            <a:ext cx="4788282" cy="461665"/>
          </a:xfrm>
          <a:prstGeom prst="rect">
            <a:avLst/>
          </a:prstGeom>
          <a:noFill/>
          <a:ln>
            <a:noFill/>
          </a:ln>
        </p:spPr>
        <p:txBody>
          <a:bodyPr vert="horz" wrap="square" lIns="0" tIns="0" rIns="0" bIns="0" anchor="ctr" anchorCtr="0">
            <a:spAutoFit/>
          </a:bodyPr>
          <a:lstStyle/>
          <a:p>
            <a:pPr indent="200660" algn="ctr"/>
            <a:r>
              <a:rPr lang="zh-CN" alt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indent="200660" algn="ctr"/>
            <a:r>
              <a:rPr 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accent1"/>
                </a:solidFill>
                <a:latin typeface="等线" panose="02010600030101010101" charset="-122"/>
                <a:ea typeface="等线" panose="02010600030101010101" charset="-122"/>
              </a:rPr>
              <a:t>black brush stainless steel panel for Union Pay</a:t>
            </a:r>
          </a:p>
        </p:txBody>
      </p:sp>
      <p:sp>
        <p:nvSpPr>
          <p:cNvPr id="6" name="Rectangle 30">
            <a:extLst>
              <a:ext uri="{FF2B5EF4-FFF2-40B4-BE49-F238E27FC236}">
                <a16:creationId xmlns:a16="http://schemas.microsoft.com/office/drawing/2014/main" id="{CDE94CE6-8EDB-F106-A2C1-5DB1E3FA1032}"/>
              </a:ext>
            </a:extLst>
          </p:cNvPr>
          <p:cNvSpPr/>
          <p:nvPr/>
        </p:nvSpPr>
        <p:spPr bwMode="auto">
          <a:xfrm>
            <a:off x="7560739" y="5671308"/>
            <a:ext cx="3459479" cy="461665"/>
          </a:xfrm>
          <a:prstGeom prst="rect">
            <a:avLst/>
          </a:prstGeom>
          <a:noFill/>
          <a:ln>
            <a:noFill/>
          </a:ln>
        </p:spPr>
        <p:txBody>
          <a:bodyPr vert="horz" wrap="square" lIns="0" tIns="0" rIns="0" bIns="0" anchor="ctr" anchorCtr="0">
            <a:spAutoFit/>
          </a:bodyPr>
          <a:lstStyle/>
          <a:p>
            <a:pPr indent="200660" algn="ctr"/>
            <a:r>
              <a:rPr lang="zh-CN" alt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indent="200660" algn="ctr"/>
            <a:r>
              <a:rPr lang="en-US" altLang="zh-CN" sz="1600" dirty="0">
                <a:solidFill>
                  <a:schemeClr val="accent1"/>
                </a:solidFill>
                <a:latin typeface="等线" panose="02010600030101010101" charset="-122"/>
                <a:ea typeface="等线" panose="02010600030101010101" charset="-122"/>
              </a:rPr>
              <a:t>Mirror for Rizhao international center</a:t>
            </a:r>
          </a:p>
        </p:txBody>
      </p:sp>
      <p:pic>
        <p:nvPicPr>
          <p:cNvPr id="3" name="图片 2">
            <a:extLst>
              <a:ext uri="{FF2B5EF4-FFF2-40B4-BE49-F238E27FC236}">
                <a16:creationId xmlns:a16="http://schemas.microsoft.com/office/drawing/2014/main" id="{5B7D2D30-BDC6-334B-D2EB-8AE181365E86}"/>
              </a:ext>
            </a:extLst>
          </p:cNvPr>
          <p:cNvPicPr>
            <a:picLocks noChangeAspect="1"/>
          </p:cNvPicPr>
          <p:nvPr/>
        </p:nvPicPr>
        <p:blipFill>
          <a:blip r:embed="rId4"/>
          <a:stretch>
            <a:fillRect/>
          </a:stretch>
        </p:blipFill>
        <p:spPr>
          <a:xfrm>
            <a:off x="6769556" y="1042656"/>
            <a:ext cx="5272485" cy="4541853"/>
          </a:xfrm>
          <a:prstGeom prst="rect">
            <a:avLst/>
          </a:prstGeom>
        </p:spPr>
      </p:pic>
    </p:spTree>
    <p:extLst>
      <p:ext uri="{BB962C8B-B14F-4D97-AF65-F5344CB8AC3E}">
        <p14:creationId xmlns:p14="http://schemas.microsoft.com/office/powerpoint/2010/main" val="15199022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B65A1AF-E68B-2E61-3F88-5F7F3FAEBEA4}"/>
              </a:ext>
            </a:extLst>
          </p:cNvPr>
          <p:cNvSpPr txBox="1"/>
          <p:nvPr/>
        </p:nvSpPr>
        <p:spPr>
          <a:xfrm>
            <a:off x="6096000" y="1382060"/>
            <a:ext cx="5486400" cy="3004027"/>
          </a:xfrm>
          <a:prstGeom prst="rect">
            <a:avLst/>
          </a:prstGeom>
          <a:noFill/>
        </p:spPr>
        <p:txBody>
          <a:bodyPr wrap="square" rtlCol="0">
            <a:spAutoFit/>
          </a:bodyPr>
          <a:lstStyle/>
          <a:p>
            <a:pPr algn="l">
              <a:lnSpc>
                <a:spcPct val="150000"/>
              </a:lnSpc>
            </a:pPr>
            <a:r>
              <a:rPr lang="en-US" altLang="zh-CN" sz="2000" dirty="0">
                <a:solidFill>
                  <a:schemeClr val="accent2">
                    <a:lumMod val="75000"/>
                  </a:schemeClr>
                </a:solidFill>
                <a:effectLst>
                  <a:outerShdw blurRad="38100" dist="25400" dir="5400000" algn="ctr" rotWithShape="0">
                    <a:srgbClr val="6E747A">
                      <a:alpha val="43000"/>
                    </a:srgbClr>
                  </a:outerShdw>
                </a:effectLst>
                <a:sym typeface="+mn-ea"/>
              </a:rPr>
              <a:t>characteristics</a:t>
            </a:r>
            <a:r>
              <a:rPr lang="zh-CN" altLang="en-US" sz="2000" dirty="0">
                <a:solidFill>
                  <a:schemeClr val="accent2">
                    <a:lumMod val="75000"/>
                  </a:schemeClr>
                </a:solidFill>
                <a:effectLst>
                  <a:outerShdw blurRad="38100" dist="25400" dir="5400000" algn="ctr" rotWithShape="0">
                    <a:srgbClr val="6E747A">
                      <a:alpha val="43000"/>
                    </a:srgbClr>
                  </a:outerShdw>
                </a:effectLst>
                <a:sym typeface="+mn-ea"/>
              </a:rPr>
              <a:t>：</a:t>
            </a:r>
            <a:r>
              <a:rPr lang="zh-CN" altLang="en-US" sz="2000" dirty="0"/>
              <a:t> </a:t>
            </a:r>
            <a:endParaRPr lang="zh-CN" altLang="en-US" sz="2800" dirty="0"/>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thickness</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4mm</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FR class</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FR </a:t>
            </a:r>
            <a:r>
              <a:rPr lang="zh-CN" altLang="en-US" dirty="0"/>
              <a:t>A2   </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top skin</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0.</a:t>
            </a:r>
            <a:r>
              <a:rPr lang="en-US" altLang="zh-CN" dirty="0"/>
              <a:t>5</a:t>
            </a:r>
            <a:r>
              <a:rPr lang="zh-CN" altLang="en-US" dirty="0"/>
              <a:t>mm </a:t>
            </a:r>
            <a:r>
              <a:rPr lang="en-US" altLang="zh-CN" dirty="0"/>
              <a:t>PVDF coil coating Al skin </a:t>
            </a:r>
            <a:endParaRPr lang="zh-CN" altLang="en-US" dirty="0"/>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core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mineral</a:t>
            </a:r>
            <a:endParaRPr lang="zh-CN" altLang="en-US" dirty="0"/>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bottom</a:t>
            </a: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skin</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coated 0.5</a:t>
            </a:r>
            <a:r>
              <a:rPr lang="zh-CN" altLang="en-US" dirty="0"/>
              <a:t>mm </a:t>
            </a:r>
            <a:r>
              <a:rPr lang="en-US" altLang="zh-CN" dirty="0"/>
              <a:t>AL skin</a:t>
            </a:r>
          </a:p>
          <a:p>
            <a:pPr algn="l">
              <a:lnSpc>
                <a:spcPct val="150000"/>
              </a:lnSpc>
            </a:pPr>
            <a:endParaRPr lang="zh-CN" altLang="en-US" dirty="0"/>
          </a:p>
        </p:txBody>
      </p:sp>
      <p:sp>
        <p:nvSpPr>
          <p:cNvPr id="3" name="文本框 2">
            <a:extLst>
              <a:ext uri="{FF2B5EF4-FFF2-40B4-BE49-F238E27FC236}">
                <a16:creationId xmlns:a16="http://schemas.microsoft.com/office/drawing/2014/main" id="{F64539C7-5726-640B-75C5-0AD7FF31CF75}"/>
              </a:ext>
            </a:extLst>
          </p:cNvPr>
          <p:cNvSpPr txBox="1"/>
          <p:nvPr/>
        </p:nvSpPr>
        <p:spPr>
          <a:xfrm>
            <a:off x="6132205" y="4385222"/>
            <a:ext cx="4676140" cy="1849865"/>
          </a:xfrm>
          <a:prstGeom prst="rect">
            <a:avLst/>
          </a:prstGeom>
          <a:noFill/>
        </p:spPr>
        <p:txBody>
          <a:bodyPr wrap="square" rtlCol="0">
            <a:spAutoFit/>
          </a:bodyPr>
          <a:lstStyle/>
          <a:p>
            <a:pPr algn="l"/>
            <a:r>
              <a:rPr lang="en-US" altLang="zh-CN" dirty="0">
                <a:solidFill>
                  <a:schemeClr val="accent2">
                    <a:lumMod val="75000"/>
                  </a:schemeClr>
                </a:solidFill>
                <a:effectLst>
                  <a:outerShdw blurRad="38100" dist="25400" dir="5400000" algn="ctr" rotWithShape="0">
                    <a:srgbClr val="6E747A">
                      <a:alpha val="43000"/>
                    </a:srgbClr>
                  </a:outerShdw>
                </a:effectLst>
                <a:sym typeface="+mn-ea"/>
              </a:rPr>
              <a:t>specification</a:t>
            </a:r>
            <a:r>
              <a:rPr lang="zh-CN" altLang="en-US" dirty="0">
                <a:solidFill>
                  <a:schemeClr val="accent2">
                    <a:lumMod val="75000"/>
                  </a:schemeClr>
                </a:solidFill>
                <a:effectLst>
                  <a:outerShdw blurRad="38100" dist="25400" dir="5400000" algn="ctr" rotWithShape="0">
                    <a:srgbClr val="6E747A">
                      <a:alpha val="43000"/>
                    </a:srgbClr>
                  </a:outerShdw>
                </a:effectLst>
                <a:sym typeface="+mn-ea"/>
              </a:rPr>
              <a:t>：</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(general coating, such as solid color, metallic color, prismatic color </a:t>
            </a:r>
            <a:r>
              <a:rPr lang="en-US" altLang="zh-CN" dirty="0" err="1">
                <a:solidFill>
                  <a:schemeClr val="accent2">
                    <a:lumMod val="75000"/>
                  </a:schemeClr>
                </a:solidFill>
                <a:effectLst>
                  <a:outerShdw blurRad="38100" dist="25400" dir="5400000" algn="ctr" rotWithShape="0">
                    <a:srgbClr val="6E747A">
                      <a:alpha val="43000"/>
                    </a:srgbClr>
                  </a:outerShdw>
                </a:effectLst>
                <a:sym typeface="+mn-ea"/>
              </a:rPr>
              <a:t>etc</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a:t>
            </a:r>
            <a:r>
              <a:rPr lang="zh-CN" altLang="en-US" dirty="0"/>
              <a:t>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Standard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1250</a:t>
            </a:r>
            <a:r>
              <a:rPr lang="zh-CN" altLang="en-US" dirty="0"/>
              <a:t>mm*3200mm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Max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2000m</a:t>
            </a:r>
            <a:r>
              <a:rPr lang="zh-CN" altLang="en-US" dirty="0"/>
              <a:t>m*</a:t>
            </a:r>
            <a:r>
              <a:rPr lang="en-US" altLang="zh-CN" dirty="0"/>
              <a:t>8</a:t>
            </a:r>
            <a:r>
              <a:rPr lang="zh-CN" altLang="en-US" dirty="0"/>
              <a:t>000mm</a:t>
            </a:r>
            <a:endParaRPr lang="en-US" altLang="zh-CN" dirty="0"/>
          </a:p>
          <a:p>
            <a:pPr>
              <a:lnSpc>
                <a:spcPct val="150000"/>
              </a:lnSpc>
            </a:pPr>
            <a:r>
              <a:rPr lang="en-US" altLang="zh-CN" dirty="0">
                <a:solidFill>
                  <a:schemeClr val="accent1"/>
                </a:solidFill>
                <a:effectLst>
                  <a:outerShdw blurRad="38100" dist="25400" dir="5400000" algn="ctr" rotWithShape="0">
                    <a:srgbClr val="6E747A">
                      <a:alpha val="43000"/>
                    </a:srgbClr>
                  </a:outerShdw>
                </a:effectLst>
              </a:rPr>
              <a:t>Substrate: </a:t>
            </a:r>
            <a:r>
              <a:rPr lang="en-US" altLang="zh-CN" dirty="0"/>
              <a:t> 3003 ,5005 </a:t>
            </a:r>
            <a:r>
              <a:rPr lang="en-US" altLang="zh-CN" dirty="0" err="1"/>
              <a:t>etc</a:t>
            </a:r>
            <a:r>
              <a:rPr lang="en-US" altLang="zh-CN" dirty="0"/>
              <a:t> alloy</a:t>
            </a:r>
            <a:endParaRPr lang="zh-CN" altLang="en-US" dirty="0"/>
          </a:p>
        </p:txBody>
      </p:sp>
      <p:sp>
        <p:nvSpPr>
          <p:cNvPr id="8" name="Title 1">
            <a:extLst>
              <a:ext uri="{FF2B5EF4-FFF2-40B4-BE49-F238E27FC236}">
                <a16:creationId xmlns:a16="http://schemas.microsoft.com/office/drawing/2014/main" id="{3AF1B4CB-5951-6ECC-DAEB-79508B19BC49}"/>
              </a:ext>
            </a:extLst>
          </p:cNvPr>
          <p:cNvSpPr txBox="1"/>
          <p:nvPr/>
        </p:nvSpPr>
        <p:spPr>
          <a:xfrm>
            <a:off x="1430775" y="423126"/>
            <a:ext cx="10386086" cy="1005083"/>
          </a:xfrm>
          <a:prstGeom prst="rect">
            <a:avLst/>
          </a:prstGeom>
        </p:spPr>
        <p:txBody>
          <a:bodyPr anchor="ct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R="509905" algn="just">
              <a:spcBef>
                <a:spcPts val="75"/>
              </a:spcBef>
            </a:pPr>
            <a:r>
              <a:rPr lang="en-US" altLang="zh-CN" sz="4400" kern="100" dirty="0">
                <a:solidFill>
                  <a:schemeClr val="accent5"/>
                </a:solidFill>
                <a:latin typeface="Calibri" panose="020F0502020204030204" pitchFamily="34" charset="0"/>
                <a:ea typeface="宋体" panose="02010600030101010101" pitchFamily="2" charset="-122"/>
                <a:cs typeface="Arial" panose="020B0604020202020204" pitchFamily="34" charset="0"/>
              </a:rPr>
              <a:t> Al coil coating composite panel-general</a:t>
            </a:r>
            <a:endParaRPr lang="zh-CN" altLang="en-US" sz="44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grpSp>
        <p:nvGrpSpPr>
          <p:cNvPr id="4" name="组合 3">
            <a:extLst>
              <a:ext uri="{FF2B5EF4-FFF2-40B4-BE49-F238E27FC236}">
                <a16:creationId xmlns:a16="http://schemas.microsoft.com/office/drawing/2014/main" id="{15E0EB9B-1E41-1417-BEBE-30D6D5AFA5DE}"/>
              </a:ext>
            </a:extLst>
          </p:cNvPr>
          <p:cNvGrpSpPr/>
          <p:nvPr/>
        </p:nvGrpSpPr>
        <p:grpSpPr>
          <a:xfrm>
            <a:off x="521813" y="557049"/>
            <a:ext cx="620940" cy="670502"/>
            <a:chOff x="6810373" y="1577305"/>
            <a:chExt cx="695326" cy="676091"/>
          </a:xfrm>
        </p:grpSpPr>
        <p:sp>
          <p:nvSpPr>
            <p:cNvPr id="5" name="椭圆 4">
              <a:extLst>
                <a:ext uri="{FF2B5EF4-FFF2-40B4-BE49-F238E27FC236}">
                  <a16:creationId xmlns:a16="http://schemas.microsoft.com/office/drawing/2014/main" id="{004A43C8-9E43-91C0-3919-546FD4ADF70B}"/>
                </a:ext>
              </a:extLst>
            </p:cNvPr>
            <p:cNvSpPr/>
            <p:nvPr/>
          </p:nvSpPr>
          <p:spPr>
            <a:xfrm>
              <a:off x="6819990" y="1577305"/>
              <a:ext cx="676091" cy="676091"/>
            </a:xfrm>
            <a:prstGeom prst="ellipse">
              <a:avLst/>
            </a:prstGeom>
            <a:gradFill>
              <a:gsLst>
                <a:gs pos="0">
                  <a:srgbClr val="E30000"/>
                </a:gs>
                <a:gs pos="100000">
                  <a:srgbClr val="76030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prstClr val="white"/>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4C7822C7-6E89-0A4B-7A75-9D1F580B679A}"/>
                </a:ext>
              </a:extLst>
            </p:cNvPr>
            <p:cNvSpPr/>
            <p:nvPr/>
          </p:nvSpPr>
          <p:spPr>
            <a:xfrm>
              <a:off x="6810373" y="1653738"/>
              <a:ext cx="695326" cy="465513"/>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07</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pic>
        <p:nvPicPr>
          <p:cNvPr id="9" name="图片 8">
            <a:extLst>
              <a:ext uri="{FF2B5EF4-FFF2-40B4-BE49-F238E27FC236}">
                <a16:creationId xmlns:a16="http://schemas.microsoft.com/office/drawing/2014/main" id="{2CFB5D9E-D82E-752B-469C-E54F63F37D3B}"/>
              </a:ext>
            </a:extLst>
          </p:cNvPr>
          <p:cNvPicPr>
            <a:picLocks noChangeAspect="1"/>
          </p:cNvPicPr>
          <p:nvPr/>
        </p:nvPicPr>
        <p:blipFill rotWithShape="1">
          <a:blip r:embed="rId3"/>
          <a:srcRect b="70503"/>
          <a:stretch/>
        </p:blipFill>
        <p:spPr>
          <a:xfrm>
            <a:off x="415332" y="1468402"/>
            <a:ext cx="5249230" cy="1435572"/>
          </a:xfrm>
          <a:prstGeom prst="rect">
            <a:avLst/>
          </a:prstGeom>
        </p:spPr>
      </p:pic>
      <p:pic>
        <p:nvPicPr>
          <p:cNvPr id="10" name="图片 9">
            <a:extLst>
              <a:ext uri="{FF2B5EF4-FFF2-40B4-BE49-F238E27FC236}">
                <a16:creationId xmlns:a16="http://schemas.microsoft.com/office/drawing/2014/main" id="{D9190E41-A765-4DB9-9E58-C67577E2D945}"/>
              </a:ext>
            </a:extLst>
          </p:cNvPr>
          <p:cNvPicPr>
            <a:picLocks noChangeAspect="1"/>
          </p:cNvPicPr>
          <p:nvPr/>
        </p:nvPicPr>
        <p:blipFill rotWithShape="1">
          <a:blip r:embed="rId3"/>
          <a:srcRect t="67438" b="5307"/>
          <a:stretch/>
        </p:blipFill>
        <p:spPr>
          <a:xfrm>
            <a:off x="415332" y="4520893"/>
            <a:ext cx="5325750" cy="1326384"/>
          </a:xfrm>
          <a:prstGeom prst="rect">
            <a:avLst/>
          </a:prstGeom>
        </p:spPr>
      </p:pic>
      <p:pic>
        <p:nvPicPr>
          <p:cNvPr id="11" name="图片 10">
            <a:extLst>
              <a:ext uri="{FF2B5EF4-FFF2-40B4-BE49-F238E27FC236}">
                <a16:creationId xmlns:a16="http://schemas.microsoft.com/office/drawing/2014/main" id="{375D7861-AAAD-D7EE-1FA8-B31FA49C943B}"/>
              </a:ext>
            </a:extLst>
          </p:cNvPr>
          <p:cNvPicPr>
            <a:picLocks noChangeAspect="1"/>
          </p:cNvPicPr>
          <p:nvPr/>
        </p:nvPicPr>
        <p:blipFill rotWithShape="1">
          <a:blip r:embed="rId3"/>
          <a:srcRect t="32918" b="39828"/>
          <a:stretch/>
        </p:blipFill>
        <p:spPr>
          <a:xfrm>
            <a:off x="415332" y="2903974"/>
            <a:ext cx="5249230" cy="1326383"/>
          </a:xfrm>
          <a:prstGeom prst="rect">
            <a:avLst/>
          </a:prstGeom>
        </p:spPr>
      </p:pic>
    </p:spTree>
    <p:extLst>
      <p:ext uri="{BB962C8B-B14F-4D97-AF65-F5344CB8AC3E}">
        <p14:creationId xmlns:p14="http://schemas.microsoft.com/office/powerpoint/2010/main" val="14956160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4000"/>
                                  </p:stCondLst>
                                  <p:childTnLst>
                                    <p:set>
                                      <p:cBhvr>
                                        <p:cTn id="9" dur="2000"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64" presetClass="path" presetSubtype="0" accel="50000" decel="50000" fill="hold" nodeType="withEffect">
                                  <p:stCondLst>
                                    <p:cond delay="4000"/>
                                  </p:stCondLst>
                                  <p:childTnLst>
                                    <p:animMotion origin="layout" path="M 8.33333E-7 -2.59259E-6 L 8.33333E-7 0.07871 " pathEditMode="relative" rAng="0" ptsTypes="AA">
                                      <p:cBhvr>
                                        <p:cTn id="12" dur="2000" spd="-100000" fill="hold"/>
                                        <p:tgtEl>
                                          <p:spTgt spid="4"/>
                                        </p:tgtEl>
                                        <p:attrNameLst>
                                          <p:attrName>ppt_x</p:attrName>
                                          <p:attrName>ppt_y</p:attrName>
                                        </p:attrNameLst>
                                      </p:cBhvr>
                                      <p:rCtr x="0" y="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a:extLst>
              <a:ext uri="{FF2B5EF4-FFF2-40B4-BE49-F238E27FC236}">
                <a16:creationId xmlns:a16="http://schemas.microsoft.com/office/drawing/2014/main" id="{DB120E58-FA2C-10AC-8C68-DCB99F84001B}"/>
              </a:ext>
            </a:extLst>
          </p:cNvPr>
          <p:cNvSpPr/>
          <p:nvPr/>
        </p:nvSpPr>
        <p:spPr bwMode="auto">
          <a:xfrm>
            <a:off x="2011679" y="5629265"/>
            <a:ext cx="3459479" cy="461665"/>
          </a:xfrm>
          <a:prstGeom prst="rect">
            <a:avLst/>
          </a:prstGeom>
          <a:noFill/>
          <a:ln>
            <a:noFill/>
          </a:ln>
        </p:spPr>
        <p:txBody>
          <a:bodyPr vert="horz" wrap="square" lIns="0" tIns="0" rIns="0" bIns="0" anchor="ctr" anchorCtr="0">
            <a:spAutoFit/>
          </a:bodyPr>
          <a:lstStyle/>
          <a:p>
            <a:pPr indent="200660" algn="ctr"/>
            <a:r>
              <a:rPr lang="zh-CN" alt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indent="200660" algn="ctr"/>
            <a:r>
              <a:rPr 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accent1"/>
                </a:solidFill>
                <a:latin typeface="等线" panose="02010600030101010101" charset="-122"/>
                <a:ea typeface="等线" panose="02010600030101010101" charset="-122"/>
              </a:rPr>
              <a:t>GRAY PVDF coating for JAGUAR</a:t>
            </a:r>
          </a:p>
        </p:txBody>
      </p:sp>
      <p:sp>
        <p:nvSpPr>
          <p:cNvPr id="7" name="Rectangle 30">
            <a:extLst>
              <a:ext uri="{FF2B5EF4-FFF2-40B4-BE49-F238E27FC236}">
                <a16:creationId xmlns:a16="http://schemas.microsoft.com/office/drawing/2014/main" id="{A3F88826-31A9-5BEC-0533-1179EFF70964}"/>
              </a:ext>
            </a:extLst>
          </p:cNvPr>
          <p:cNvSpPr/>
          <p:nvPr/>
        </p:nvSpPr>
        <p:spPr bwMode="auto">
          <a:xfrm>
            <a:off x="7374977" y="5844709"/>
            <a:ext cx="3459480" cy="246221"/>
          </a:xfrm>
          <a:prstGeom prst="rect">
            <a:avLst/>
          </a:prstGeom>
          <a:noFill/>
          <a:ln>
            <a:noFill/>
          </a:ln>
        </p:spPr>
        <p:txBody>
          <a:bodyPr vert="horz" wrap="square" lIns="0" tIns="0" rIns="0" bIns="0" anchor="ctr" anchorCtr="0">
            <a:spAutoFit/>
          </a:bodyPr>
          <a:lstStyle/>
          <a:p>
            <a:pPr indent="200660" algn="ctr"/>
            <a:r>
              <a:rPr lang="en-US" altLang="zh-CN" sz="1600" dirty="0">
                <a:solidFill>
                  <a:schemeClr val="accent1"/>
                </a:solidFill>
                <a:latin typeface="等线" panose="02010600030101010101" charset="-122"/>
                <a:ea typeface="等线" panose="02010600030101010101" charset="-122"/>
              </a:rPr>
              <a:t>SILVER PVDF coating for PROSCHE</a:t>
            </a:r>
          </a:p>
        </p:txBody>
      </p:sp>
      <p:pic>
        <p:nvPicPr>
          <p:cNvPr id="10" name="图片 9">
            <a:extLst>
              <a:ext uri="{FF2B5EF4-FFF2-40B4-BE49-F238E27FC236}">
                <a16:creationId xmlns:a16="http://schemas.microsoft.com/office/drawing/2014/main" id="{EE2FC35E-72F6-A725-5829-868E5B1B5CA1}"/>
              </a:ext>
            </a:extLst>
          </p:cNvPr>
          <p:cNvPicPr>
            <a:picLocks noChangeAspect="1"/>
          </p:cNvPicPr>
          <p:nvPr/>
        </p:nvPicPr>
        <p:blipFill>
          <a:blip r:embed="rId3"/>
          <a:stretch>
            <a:fillRect/>
          </a:stretch>
        </p:blipFill>
        <p:spPr>
          <a:xfrm>
            <a:off x="1290320" y="1718945"/>
            <a:ext cx="4661535" cy="3434080"/>
          </a:xfrm>
          <a:prstGeom prst="rect">
            <a:avLst/>
          </a:prstGeom>
        </p:spPr>
      </p:pic>
      <p:pic>
        <p:nvPicPr>
          <p:cNvPr id="11" name="图片 10" descr="保时捷照片">
            <a:extLst>
              <a:ext uri="{FF2B5EF4-FFF2-40B4-BE49-F238E27FC236}">
                <a16:creationId xmlns:a16="http://schemas.microsoft.com/office/drawing/2014/main" id="{9F3973BC-8BC2-9D34-E0E7-1EFB902A052D}"/>
              </a:ext>
            </a:extLst>
          </p:cNvPr>
          <p:cNvPicPr>
            <a:picLocks noChangeAspect="1"/>
          </p:cNvPicPr>
          <p:nvPr/>
        </p:nvPicPr>
        <p:blipFill>
          <a:blip r:embed="rId4"/>
          <a:stretch>
            <a:fillRect/>
          </a:stretch>
        </p:blipFill>
        <p:spPr>
          <a:xfrm>
            <a:off x="6719605" y="1718945"/>
            <a:ext cx="4559935" cy="3420110"/>
          </a:xfrm>
          <a:prstGeom prst="rect">
            <a:avLst/>
          </a:prstGeom>
        </p:spPr>
      </p:pic>
    </p:spTree>
    <p:extLst>
      <p:ext uri="{BB962C8B-B14F-4D97-AF65-F5344CB8AC3E}">
        <p14:creationId xmlns:p14="http://schemas.microsoft.com/office/powerpoint/2010/main" val="19871127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a:extLst>
              <a:ext uri="{FF2B5EF4-FFF2-40B4-BE49-F238E27FC236}">
                <a16:creationId xmlns:a16="http://schemas.microsoft.com/office/drawing/2014/main" id="{DB120E58-FA2C-10AC-8C68-DCB99F84001B}"/>
              </a:ext>
            </a:extLst>
          </p:cNvPr>
          <p:cNvSpPr/>
          <p:nvPr/>
        </p:nvSpPr>
        <p:spPr bwMode="auto">
          <a:xfrm>
            <a:off x="1205803" y="5587009"/>
            <a:ext cx="3954304" cy="707886"/>
          </a:xfrm>
          <a:prstGeom prst="rect">
            <a:avLst/>
          </a:prstGeom>
          <a:noFill/>
          <a:ln>
            <a:noFill/>
          </a:ln>
        </p:spPr>
        <p:txBody>
          <a:bodyPr vert="horz" wrap="square" lIns="0" tIns="0" rIns="0" bIns="0" anchor="ctr" anchorCtr="0">
            <a:spAutoFit/>
          </a:bodyPr>
          <a:lstStyle/>
          <a:p>
            <a:pPr indent="200660" algn="ctr"/>
            <a:r>
              <a:rPr lang="zh-CN" alt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indent="200660" algn="ctr"/>
            <a:r>
              <a:rPr 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accent1"/>
                </a:solidFill>
                <a:latin typeface="等线" panose="02010600030101010101" charset="-122"/>
                <a:ea typeface="等线" panose="02010600030101010101" charset="-122"/>
              </a:rPr>
              <a:t>high gloss glass appearance metal panel fix on wall</a:t>
            </a:r>
          </a:p>
        </p:txBody>
      </p:sp>
      <p:sp>
        <p:nvSpPr>
          <p:cNvPr id="7" name="Rectangle 30">
            <a:extLst>
              <a:ext uri="{FF2B5EF4-FFF2-40B4-BE49-F238E27FC236}">
                <a16:creationId xmlns:a16="http://schemas.microsoft.com/office/drawing/2014/main" id="{A3F88826-31A9-5BEC-0533-1179EFF70964}"/>
              </a:ext>
            </a:extLst>
          </p:cNvPr>
          <p:cNvSpPr/>
          <p:nvPr/>
        </p:nvSpPr>
        <p:spPr bwMode="auto">
          <a:xfrm>
            <a:off x="7049082" y="5883646"/>
            <a:ext cx="3642363" cy="246221"/>
          </a:xfrm>
          <a:prstGeom prst="rect">
            <a:avLst/>
          </a:prstGeom>
          <a:noFill/>
          <a:ln>
            <a:noFill/>
          </a:ln>
        </p:spPr>
        <p:txBody>
          <a:bodyPr vert="horz" wrap="square" lIns="0" tIns="0" rIns="0" bIns="0" anchor="ctr" anchorCtr="0">
            <a:spAutoFit/>
          </a:bodyPr>
          <a:lstStyle/>
          <a:p>
            <a:pPr indent="200660" algn="ctr"/>
            <a:r>
              <a:rPr lang="en-US" altLang="zh-CN" sz="1600" dirty="0">
                <a:solidFill>
                  <a:schemeClr val="accent1"/>
                </a:solidFill>
                <a:latin typeface="等线" panose="02010600030101010101" charset="-122"/>
                <a:ea typeface="等线" panose="02010600030101010101" charset="-122"/>
              </a:rPr>
              <a:t>Glass appearance metal panel </a:t>
            </a:r>
          </a:p>
        </p:txBody>
      </p:sp>
      <p:pic>
        <p:nvPicPr>
          <p:cNvPr id="4" name="图片 3">
            <a:extLst>
              <a:ext uri="{FF2B5EF4-FFF2-40B4-BE49-F238E27FC236}">
                <a16:creationId xmlns:a16="http://schemas.microsoft.com/office/drawing/2014/main" id="{437A4F9C-A608-CB1E-A85E-06280D4069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52" t="15925" r="-2852" b="1306"/>
          <a:stretch/>
        </p:blipFill>
        <p:spPr>
          <a:xfrm>
            <a:off x="1333594" y="1132690"/>
            <a:ext cx="4088443" cy="4511964"/>
          </a:xfrm>
          <a:prstGeom prst="rect">
            <a:avLst/>
          </a:prstGeom>
        </p:spPr>
      </p:pic>
      <p:pic>
        <p:nvPicPr>
          <p:cNvPr id="10" name="图片 9">
            <a:extLst>
              <a:ext uri="{FF2B5EF4-FFF2-40B4-BE49-F238E27FC236}">
                <a16:creationId xmlns:a16="http://schemas.microsoft.com/office/drawing/2014/main" id="{C095E685-5BCC-2AC3-BB0E-E063D18414A9}"/>
              </a:ext>
            </a:extLst>
          </p:cNvPr>
          <p:cNvPicPr>
            <a:picLocks noChangeAspect="1"/>
          </p:cNvPicPr>
          <p:nvPr/>
        </p:nvPicPr>
        <p:blipFill>
          <a:blip r:embed="rId4"/>
          <a:stretch>
            <a:fillRect/>
          </a:stretch>
        </p:blipFill>
        <p:spPr>
          <a:xfrm>
            <a:off x="5976557" y="1132690"/>
            <a:ext cx="5604533" cy="4511964"/>
          </a:xfrm>
          <a:prstGeom prst="rect">
            <a:avLst/>
          </a:prstGeom>
        </p:spPr>
      </p:pic>
    </p:spTree>
    <p:extLst>
      <p:ext uri="{BB962C8B-B14F-4D97-AF65-F5344CB8AC3E}">
        <p14:creationId xmlns:p14="http://schemas.microsoft.com/office/powerpoint/2010/main" val="9320996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641883" y="4106370"/>
            <a:ext cx="2241974" cy="33361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cs typeface="+mn-ea"/>
                <a:sym typeface="+mn-lt"/>
              </a:rPr>
              <a:t>标题文字添加</a:t>
            </a:r>
          </a:p>
        </p:txBody>
      </p:sp>
      <p:sp>
        <p:nvSpPr>
          <p:cNvPr id="26" name="文本框 25"/>
          <p:cNvSpPr txBox="1"/>
          <p:nvPr/>
        </p:nvSpPr>
        <p:spPr>
          <a:xfrm>
            <a:off x="1200622" y="416117"/>
            <a:ext cx="7029720" cy="521970"/>
          </a:xfrm>
          <a:prstGeom prst="rect">
            <a:avLst/>
          </a:prstGeom>
          <a:noFill/>
        </p:spPr>
        <p:txBody>
          <a:bodyPr wrap="square" rtlCol="0" anchor="ctr">
            <a:spAutoFit/>
          </a:bodyPr>
          <a:lstStyle/>
          <a:p>
            <a:pPr marR="509905" algn="just">
              <a:spcBef>
                <a:spcPts val="75"/>
              </a:spcBef>
              <a:spcAft>
                <a:spcPts val="0"/>
              </a:spcAft>
            </a:pPr>
            <a:r>
              <a:rPr lang="en-US" altLang="zh-CN" sz="2800" kern="100" dirty="0">
                <a:solidFill>
                  <a:srgbClr val="F47A0C"/>
                </a:solidFill>
                <a:latin typeface="Calibri" panose="020F0502020204030204" pitchFamily="34" charset="0"/>
                <a:ea typeface="宋体" panose="02010600030101010101" pitchFamily="2" charset="-122"/>
                <a:cs typeface="Arial" panose="020B0604020202020204" pitchFamily="34" charset="0"/>
              </a:rPr>
              <a:t>Factory view</a:t>
            </a:r>
            <a:endParaRPr lang="zh-CN" altLang="en-US" sz="2800" kern="100" dirty="0">
              <a:solidFill>
                <a:srgbClr val="F47A0C"/>
              </a:solidFill>
              <a:latin typeface="Calibri" panose="020F0502020204030204" pitchFamily="34" charset="0"/>
              <a:ea typeface="宋体" panose="02010600030101010101" pitchFamily="2" charset="-122"/>
              <a:cs typeface="Arial" panose="020B0604020202020204" pitchFamily="34" charset="0"/>
            </a:endParaRPr>
          </a:p>
        </p:txBody>
      </p:sp>
      <p:pic>
        <p:nvPicPr>
          <p:cNvPr id="3" name="图片 2" descr="12037.JPG">
            <a:extLst>
              <a:ext uri="{FF2B5EF4-FFF2-40B4-BE49-F238E27FC236}">
                <a16:creationId xmlns:a16="http://schemas.microsoft.com/office/drawing/2014/main" id="{EB9DAD46-DED5-A552-14BB-529254550459}"/>
              </a:ext>
            </a:extLst>
          </p:cNvPr>
          <p:cNvPicPr preferRelativeResize="0"/>
          <p:nvPr/>
        </p:nvPicPr>
        <p:blipFill>
          <a:blip r:embed="rId3" cstate="screen"/>
          <a:stretch>
            <a:fillRect/>
          </a:stretch>
        </p:blipFill>
        <p:spPr>
          <a:xfrm>
            <a:off x="1884565" y="1075123"/>
            <a:ext cx="4176987" cy="1996395"/>
          </a:xfrm>
          <a:prstGeom prst="rect">
            <a:avLst/>
          </a:prstGeom>
        </p:spPr>
      </p:pic>
      <p:sp>
        <p:nvSpPr>
          <p:cNvPr id="6" name="文本框 5">
            <a:extLst>
              <a:ext uri="{FF2B5EF4-FFF2-40B4-BE49-F238E27FC236}">
                <a16:creationId xmlns:a16="http://schemas.microsoft.com/office/drawing/2014/main" id="{2E94D966-647E-4BB2-8A1A-249EC62F06B4}"/>
              </a:ext>
            </a:extLst>
          </p:cNvPr>
          <p:cNvSpPr txBox="1"/>
          <p:nvPr/>
        </p:nvSpPr>
        <p:spPr>
          <a:xfrm>
            <a:off x="2043877" y="5599481"/>
            <a:ext cx="8672599" cy="700576"/>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1400"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ALUBOND(Jiangsu) had the full facility for metal composite  panel which including manufacturing and further process. metal composite panel is available for international business. </a:t>
            </a:r>
            <a:endParaRPr lang="zh-CN" altLang="en-US" sz="1400"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a:extLst>
              <a:ext uri="{FF2B5EF4-FFF2-40B4-BE49-F238E27FC236}">
                <a16:creationId xmlns:a16="http://schemas.microsoft.com/office/drawing/2014/main" id="{0A5954F9-2B78-0C1F-2096-FEBA414FA2E8}"/>
              </a:ext>
            </a:extLst>
          </p:cNvPr>
          <p:cNvPicPr>
            <a:picLocks noChangeAspect="1"/>
          </p:cNvPicPr>
          <p:nvPr/>
        </p:nvPicPr>
        <p:blipFill>
          <a:blip r:embed="rId4"/>
          <a:stretch>
            <a:fillRect/>
          </a:stretch>
        </p:blipFill>
        <p:spPr>
          <a:xfrm>
            <a:off x="6483406" y="3392963"/>
            <a:ext cx="4088502" cy="1940734"/>
          </a:xfrm>
          <a:prstGeom prst="rect">
            <a:avLst/>
          </a:prstGeom>
        </p:spPr>
      </p:pic>
      <p:pic>
        <p:nvPicPr>
          <p:cNvPr id="8" name="图片 7">
            <a:extLst>
              <a:ext uri="{FF2B5EF4-FFF2-40B4-BE49-F238E27FC236}">
                <a16:creationId xmlns:a16="http://schemas.microsoft.com/office/drawing/2014/main" id="{8C655436-F893-8BB9-8FB8-644551A849C1}"/>
              </a:ext>
            </a:extLst>
          </p:cNvPr>
          <p:cNvPicPr>
            <a:picLocks noChangeAspect="1"/>
          </p:cNvPicPr>
          <p:nvPr/>
        </p:nvPicPr>
        <p:blipFill>
          <a:blip r:embed="rId5"/>
          <a:stretch>
            <a:fillRect/>
          </a:stretch>
        </p:blipFill>
        <p:spPr>
          <a:xfrm>
            <a:off x="6380177" y="1191217"/>
            <a:ext cx="4176987" cy="1935962"/>
          </a:xfrm>
          <a:prstGeom prst="rect">
            <a:avLst/>
          </a:prstGeom>
        </p:spPr>
      </p:pic>
      <p:pic>
        <p:nvPicPr>
          <p:cNvPr id="10" name="图片 9">
            <a:extLst>
              <a:ext uri="{FF2B5EF4-FFF2-40B4-BE49-F238E27FC236}">
                <a16:creationId xmlns:a16="http://schemas.microsoft.com/office/drawing/2014/main" id="{3B0E7BDE-6A84-008D-1818-30D3ED941B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4565" y="3337302"/>
            <a:ext cx="4211435" cy="1996395"/>
          </a:xfrm>
          <a:prstGeom prst="rect">
            <a:avLst/>
          </a:prstGeom>
        </p:spPr>
      </p:pic>
    </p:spTree>
    <p:extLst>
      <p:ext uri="{BB962C8B-B14F-4D97-AF65-F5344CB8AC3E}">
        <p14:creationId xmlns:p14="http://schemas.microsoft.com/office/powerpoint/2010/main" val="26888977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B65A1AF-E68B-2E61-3F88-5F7F3FAEBEA4}"/>
              </a:ext>
            </a:extLst>
          </p:cNvPr>
          <p:cNvSpPr txBox="1"/>
          <p:nvPr/>
        </p:nvSpPr>
        <p:spPr>
          <a:xfrm>
            <a:off x="6096000" y="1382060"/>
            <a:ext cx="5486400" cy="3004027"/>
          </a:xfrm>
          <a:prstGeom prst="rect">
            <a:avLst/>
          </a:prstGeom>
          <a:noFill/>
        </p:spPr>
        <p:txBody>
          <a:bodyPr wrap="square" rtlCol="0">
            <a:spAutoFit/>
          </a:bodyPr>
          <a:lstStyle/>
          <a:p>
            <a:pPr algn="l">
              <a:lnSpc>
                <a:spcPct val="150000"/>
              </a:lnSpc>
            </a:pPr>
            <a:r>
              <a:rPr lang="en-US" altLang="zh-CN" sz="2000" dirty="0">
                <a:solidFill>
                  <a:schemeClr val="accent2">
                    <a:lumMod val="75000"/>
                  </a:schemeClr>
                </a:solidFill>
                <a:effectLst>
                  <a:outerShdw blurRad="38100" dist="25400" dir="5400000" algn="ctr" rotWithShape="0">
                    <a:srgbClr val="6E747A">
                      <a:alpha val="43000"/>
                    </a:srgbClr>
                  </a:outerShdw>
                </a:effectLst>
                <a:sym typeface="+mn-ea"/>
              </a:rPr>
              <a:t>characteristics</a:t>
            </a:r>
            <a:r>
              <a:rPr lang="zh-CN" altLang="en-US" sz="2000" dirty="0">
                <a:solidFill>
                  <a:schemeClr val="accent2">
                    <a:lumMod val="75000"/>
                  </a:schemeClr>
                </a:solidFill>
                <a:effectLst>
                  <a:outerShdw blurRad="38100" dist="25400" dir="5400000" algn="ctr" rotWithShape="0">
                    <a:srgbClr val="6E747A">
                      <a:alpha val="43000"/>
                    </a:srgbClr>
                  </a:outerShdw>
                </a:effectLst>
                <a:sym typeface="+mn-ea"/>
              </a:rPr>
              <a:t>：</a:t>
            </a:r>
            <a:r>
              <a:rPr lang="zh-CN" altLang="en-US" sz="2000" dirty="0"/>
              <a:t> </a:t>
            </a:r>
            <a:endParaRPr lang="zh-CN" altLang="en-US" sz="2800" dirty="0"/>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thickness</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4mm</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FR class</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FR </a:t>
            </a:r>
            <a:r>
              <a:rPr lang="zh-CN" altLang="en-US" dirty="0"/>
              <a:t>A2   </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top skin</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0.</a:t>
            </a:r>
            <a:r>
              <a:rPr lang="en-US" altLang="zh-CN" dirty="0"/>
              <a:t>5</a:t>
            </a:r>
            <a:r>
              <a:rPr lang="zh-CN" altLang="en-US" dirty="0"/>
              <a:t>mm </a:t>
            </a:r>
            <a:r>
              <a:rPr lang="en-US" altLang="zh-CN" dirty="0"/>
              <a:t>PVDF coil coating Al skin </a:t>
            </a:r>
            <a:endParaRPr lang="zh-CN" altLang="en-US" dirty="0"/>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core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mineral</a:t>
            </a:r>
            <a:endParaRPr lang="zh-CN" altLang="en-US" dirty="0"/>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bottom</a:t>
            </a: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skin</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coated 0.5</a:t>
            </a:r>
            <a:r>
              <a:rPr lang="zh-CN" altLang="en-US" dirty="0"/>
              <a:t>mm </a:t>
            </a:r>
            <a:r>
              <a:rPr lang="en-US" altLang="zh-CN" dirty="0"/>
              <a:t>AL skin</a:t>
            </a:r>
          </a:p>
          <a:p>
            <a:pPr algn="l">
              <a:lnSpc>
                <a:spcPct val="150000"/>
              </a:lnSpc>
            </a:pPr>
            <a:endParaRPr lang="zh-CN" altLang="en-US" dirty="0"/>
          </a:p>
        </p:txBody>
      </p:sp>
      <p:sp>
        <p:nvSpPr>
          <p:cNvPr id="3" name="文本框 2">
            <a:extLst>
              <a:ext uri="{FF2B5EF4-FFF2-40B4-BE49-F238E27FC236}">
                <a16:creationId xmlns:a16="http://schemas.microsoft.com/office/drawing/2014/main" id="{F64539C7-5726-640B-75C5-0AD7FF31CF75}"/>
              </a:ext>
            </a:extLst>
          </p:cNvPr>
          <p:cNvSpPr txBox="1"/>
          <p:nvPr/>
        </p:nvSpPr>
        <p:spPr>
          <a:xfrm>
            <a:off x="6211040" y="4520893"/>
            <a:ext cx="4676140" cy="1849865"/>
          </a:xfrm>
          <a:prstGeom prst="rect">
            <a:avLst/>
          </a:prstGeom>
          <a:noFill/>
        </p:spPr>
        <p:txBody>
          <a:bodyPr wrap="square" rtlCol="0">
            <a:spAutoFit/>
          </a:bodyPr>
          <a:lstStyle/>
          <a:p>
            <a:pPr algn="l"/>
            <a:r>
              <a:rPr lang="en-US" altLang="zh-CN" dirty="0">
                <a:solidFill>
                  <a:schemeClr val="accent2">
                    <a:lumMod val="75000"/>
                  </a:schemeClr>
                </a:solidFill>
                <a:effectLst>
                  <a:outerShdw blurRad="38100" dist="25400" dir="5400000" algn="ctr" rotWithShape="0">
                    <a:srgbClr val="6E747A">
                      <a:alpha val="43000"/>
                    </a:srgbClr>
                  </a:outerShdw>
                </a:effectLst>
                <a:sym typeface="+mn-ea"/>
              </a:rPr>
              <a:t>specification</a:t>
            </a:r>
            <a:r>
              <a:rPr lang="zh-CN" altLang="en-US" dirty="0">
                <a:solidFill>
                  <a:schemeClr val="accent2">
                    <a:lumMod val="75000"/>
                  </a:schemeClr>
                </a:solidFill>
                <a:effectLst>
                  <a:outerShdw blurRad="38100" dist="25400" dir="5400000" algn="ctr" rotWithShape="0">
                    <a:srgbClr val="6E747A">
                      <a:alpha val="43000"/>
                    </a:srgbClr>
                  </a:outerShdw>
                </a:effectLst>
                <a:sym typeface="+mn-ea"/>
              </a:rPr>
              <a:t>：</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(artificial coating, such as wood, </a:t>
            </a:r>
            <a:r>
              <a:rPr lang="en-US" altLang="zh-CN" dirty="0" err="1">
                <a:solidFill>
                  <a:schemeClr val="accent2">
                    <a:lumMod val="75000"/>
                  </a:schemeClr>
                </a:solidFill>
                <a:effectLst>
                  <a:outerShdw blurRad="38100" dist="25400" dir="5400000" algn="ctr" rotWithShape="0">
                    <a:srgbClr val="6E747A">
                      <a:alpha val="43000"/>
                    </a:srgbClr>
                  </a:outerShdw>
                </a:effectLst>
                <a:sym typeface="+mn-ea"/>
              </a:rPr>
              <a:t>stone,cement</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 color)</a:t>
            </a:r>
            <a:r>
              <a:rPr lang="zh-CN" altLang="en-US" dirty="0"/>
              <a:t>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Standard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1250</a:t>
            </a:r>
            <a:r>
              <a:rPr lang="zh-CN" altLang="en-US" dirty="0"/>
              <a:t>mm*3200mm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Max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1500m</a:t>
            </a:r>
            <a:r>
              <a:rPr lang="zh-CN" altLang="en-US" dirty="0"/>
              <a:t>m*</a:t>
            </a:r>
            <a:r>
              <a:rPr lang="en-US" altLang="zh-CN" dirty="0"/>
              <a:t>8</a:t>
            </a:r>
            <a:r>
              <a:rPr lang="zh-CN" altLang="en-US" dirty="0"/>
              <a:t>000mm</a:t>
            </a:r>
            <a:endParaRPr lang="en-US" altLang="zh-CN" dirty="0"/>
          </a:p>
          <a:p>
            <a:pPr>
              <a:lnSpc>
                <a:spcPct val="150000"/>
              </a:lnSpc>
            </a:pPr>
            <a:r>
              <a:rPr lang="en-US" altLang="zh-CN" dirty="0">
                <a:solidFill>
                  <a:schemeClr val="accent1"/>
                </a:solidFill>
                <a:effectLst>
                  <a:outerShdw blurRad="38100" dist="25400" dir="5400000" algn="ctr" rotWithShape="0">
                    <a:srgbClr val="6E747A">
                      <a:alpha val="43000"/>
                    </a:srgbClr>
                  </a:outerShdw>
                </a:effectLst>
              </a:rPr>
              <a:t>Substrate: </a:t>
            </a:r>
            <a:r>
              <a:rPr lang="en-US" altLang="zh-CN" dirty="0"/>
              <a:t> 3003 ,5005 </a:t>
            </a:r>
            <a:r>
              <a:rPr lang="en-US" altLang="zh-CN" dirty="0" err="1"/>
              <a:t>etc</a:t>
            </a:r>
            <a:r>
              <a:rPr lang="en-US" altLang="zh-CN" dirty="0"/>
              <a:t> alloy</a:t>
            </a:r>
            <a:endParaRPr lang="zh-CN" altLang="en-US" dirty="0"/>
          </a:p>
        </p:txBody>
      </p:sp>
      <p:sp>
        <p:nvSpPr>
          <p:cNvPr id="8" name="Title 1">
            <a:extLst>
              <a:ext uri="{FF2B5EF4-FFF2-40B4-BE49-F238E27FC236}">
                <a16:creationId xmlns:a16="http://schemas.microsoft.com/office/drawing/2014/main" id="{3AF1B4CB-5951-6ECC-DAEB-79508B19BC49}"/>
              </a:ext>
            </a:extLst>
          </p:cNvPr>
          <p:cNvSpPr txBox="1"/>
          <p:nvPr/>
        </p:nvSpPr>
        <p:spPr>
          <a:xfrm>
            <a:off x="1430775" y="423126"/>
            <a:ext cx="10386086" cy="1005083"/>
          </a:xfrm>
          <a:prstGeom prst="rect">
            <a:avLst/>
          </a:prstGeom>
        </p:spPr>
        <p:txBody>
          <a:bodyPr anchor="ct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R="509905" algn="just">
              <a:spcBef>
                <a:spcPts val="75"/>
              </a:spcBef>
            </a:pPr>
            <a:r>
              <a:rPr lang="en-US" altLang="zh-CN" sz="4400" kern="100" dirty="0">
                <a:solidFill>
                  <a:schemeClr val="accent5"/>
                </a:solidFill>
                <a:latin typeface="Calibri" panose="020F0502020204030204" pitchFamily="34" charset="0"/>
                <a:ea typeface="宋体" panose="02010600030101010101" pitchFamily="2" charset="-122"/>
                <a:cs typeface="Arial" panose="020B0604020202020204" pitchFamily="34" charset="0"/>
              </a:rPr>
              <a:t> Al coil coating composite panel-artificial</a:t>
            </a:r>
            <a:endParaRPr lang="zh-CN" altLang="en-US" sz="44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grpSp>
        <p:nvGrpSpPr>
          <p:cNvPr id="4" name="组合 3">
            <a:extLst>
              <a:ext uri="{FF2B5EF4-FFF2-40B4-BE49-F238E27FC236}">
                <a16:creationId xmlns:a16="http://schemas.microsoft.com/office/drawing/2014/main" id="{6C74D2CC-C4B9-0195-6257-5DB019E11F87}"/>
              </a:ext>
            </a:extLst>
          </p:cNvPr>
          <p:cNvGrpSpPr/>
          <p:nvPr/>
        </p:nvGrpSpPr>
        <p:grpSpPr>
          <a:xfrm>
            <a:off x="521813" y="557049"/>
            <a:ext cx="620940" cy="670502"/>
            <a:chOff x="6810373" y="1577305"/>
            <a:chExt cx="695326" cy="676091"/>
          </a:xfrm>
        </p:grpSpPr>
        <p:sp>
          <p:nvSpPr>
            <p:cNvPr id="5" name="椭圆 4">
              <a:extLst>
                <a:ext uri="{FF2B5EF4-FFF2-40B4-BE49-F238E27FC236}">
                  <a16:creationId xmlns:a16="http://schemas.microsoft.com/office/drawing/2014/main" id="{A63F255B-2BEB-75B9-9784-650B5787EE86}"/>
                </a:ext>
              </a:extLst>
            </p:cNvPr>
            <p:cNvSpPr/>
            <p:nvPr/>
          </p:nvSpPr>
          <p:spPr>
            <a:xfrm>
              <a:off x="6819990" y="1577305"/>
              <a:ext cx="676091" cy="676091"/>
            </a:xfrm>
            <a:prstGeom prst="ellipse">
              <a:avLst/>
            </a:prstGeom>
            <a:gradFill>
              <a:gsLst>
                <a:gs pos="0">
                  <a:srgbClr val="E30000"/>
                </a:gs>
                <a:gs pos="100000">
                  <a:srgbClr val="76030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prstClr val="white"/>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6A1E06B3-FFC0-1385-40C3-B556CCE96BB6}"/>
                </a:ext>
              </a:extLst>
            </p:cNvPr>
            <p:cNvSpPr/>
            <p:nvPr/>
          </p:nvSpPr>
          <p:spPr>
            <a:xfrm>
              <a:off x="6810373" y="1653738"/>
              <a:ext cx="695326" cy="465513"/>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08</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pic>
        <p:nvPicPr>
          <p:cNvPr id="9" name="图片 8">
            <a:extLst>
              <a:ext uri="{FF2B5EF4-FFF2-40B4-BE49-F238E27FC236}">
                <a16:creationId xmlns:a16="http://schemas.microsoft.com/office/drawing/2014/main" id="{E5131F21-B1C6-614B-A58D-BCAF838E12B3}"/>
              </a:ext>
            </a:extLst>
          </p:cNvPr>
          <p:cNvPicPr>
            <a:picLocks noChangeAspect="1"/>
          </p:cNvPicPr>
          <p:nvPr/>
        </p:nvPicPr>
        <p:blipFill>
          <a:blip r:embed="rId3"/>
          <a:stretch>
            <a:fillRect/>
          </a:stretch>
        </p:blipFill>
        <p:spPr>
          <a:xfrm>
            <a:off x="609600" y="1382060"/>
            <a:ext cx="5254599" cy="5227373"/>
          </a:xfrm>
          <a:prstGeom prst="rect">
            <a:avLst/>
          </a:prstGeom>
        </p:spPr>
      </p:pic>
    </p:spTree>
    <p:extLst>
      <p:ext uri="{BB962C8B-B14F-4D97-AF65-F5344CB8AC3E}">
        <p14:creationId xmlns:p14="http://schemas.microsoft.com/office/powerpoint/2010/main" val="24701477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4000"/>
                                  </p:stCondLst>
                                  <p:childTnLst>
                                    <p:set>
                                      <p:cBhvr>
                                        <p:cTn id="9" dur="2000"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64" presetClass="path" presetSubtype="0" accel="50000" decel="50000" fill="hold" nodeType="withEffect">
                                  <p:stCondLst>
                                    <p:cond delay="4000"/>
                                  </p:stCondLst>
                                  <p:childTnLst>
                                    <p:animMotion origin="layout" path="M 8.33333E-7 -2.59259E-6 L 8.33333E-7 0.07871 " pathEditMode="relative" rAng="0" ptsTypes="AA">
                                      <p:cBhvr>
                                        <p:cTn id="12" dur="2000" spd="-100000" fill="hold"/>
                                        <p:tgtEl>
                                          <p:spTgt spid="4"/>
                                        </p:tgtEl>
                                        <p:attrNameLst>
                                          <p:attrName>ppt_x</p:attrName>
                                          <p:attrName>ppt_y</p:attrName>
                                        </p:attrNameLst>
                                      </p:cBhvr>
                                      <p:rCtr x="0" y="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a:extLst>
              <a:ext uri="{FF2B5EF4-FFF2-40B4-BE49-F238E27FC236}">
                <a16:creationId xmlns:a16="http://schemas.microsoft.com/office/drawing/2014/main" id="{DB120E58-FA2C-10AC-8C68-DCB99F84001B}"/>
              </a:ext>
            </a:extLst>
          </p:cNvPr>
          <p:cNvSpPr/>
          <p:nvPr/>
        </p:nvSpPr>
        <p:spPr bwMode="auto">
          <a:xfrm>
            <a:off x="1956331" y="5520908"/>
            <a:ext cx="3459479" cy="461665"/>
          </a:xfrm>
          <a:prstGeom prst="rect">
            <a:avLst/>
          </a:prstGeom>
          <a:noFill/>
          <a:ln>
            <a:noFill/>
          </a:ln>
        </p:spPr>
        <p:txBody>
          <a:bodyPr vert="horz" wrap="square" lIns="0" tIns="0" rIns="0" bIns="0" anchor="ctr" anchorCtr="0">
            <a:spAutoFit/>
          </a:bodyPr>
          <a:lstStyle/>
          <a:p>
            <a:pPr indent="200660" algn="ctr"/>
            <a:r>
              <a:rPr lang="zh-CN" alt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indent="200660" algn="ctr"/>
            <a:r>
              <a:rPr 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accent1"/>
                </a:solidFill>
                <a:latin typeface="等线" panose="02010600030101010101" charset="-122"/>
                <a:ea typeface="等线" panose="02010600030101010101" charset="-122"/>
              </a:rPr>
              <a:t>stone – low gloss</a:t>
            </a:r>
          </a:p>
        </p:txBody>
      </p:sp>
      <p:sp>
        <p:nvSpPr>
          <p:cNvPr id="7" name="Rectangle 30">
            <a:extLst>
              <a:ext uri="{FF2B5EF4-FFF2-40B4-BE49-F238E27FC236}">
                <a16:creationId xmlns:a16="http://schemas.microsoft.com/office/drawing/2014/main" id="{A3F88826-31A9-5BEC-0533-1179EFF70964}"/>
              </a:ext>
            </a:extLst>
          </p:cNvPr>
          <p:cNvSpPr/>
          <p:nvPr/>
        </p:nvSpPr>
        <p:spPr bwMode="auto">
          <a:xfrm>
            <a:off x="7448550" y="5736352"/>
            <a:ext cx="3459480" cy="246221"/>
          </a:xfrm>
          <a:prstGeom prst="rect">
            <a:avLst/>
          </a:prstGeom>
          <a:noFill/>
          <a:ln>
            <a:noFill/>
          </a:ln>
        </p:spPr>
        <p:txBody>
          <a:bodyPr vert="horz" wrap="square" lIns="0" tIns="0" rIns="0" bIns="0" anchor="ctr" anchorCtr="0">
            <a:spAutoFit/>
          </a:bodyPr>
          <a:lstStyle/>
          <a:p>
            <a:pPr indent="200660" algn="ctr"/>
            <a:r>
              <a:rPr lang="en-US" altLang="zh-CN" sz="1600" dirty="0">
                <a:solidFill>
                  <a:schemeClr val="accent1"/>
                </a:solidFill>
                <a:latin typeface="等线" panose="02010600030101010101" charset="-122"/>
                <a:ea typeface="等线" panose="02010600030101010101" charset="-122"/>
              </a:rPr>
              <a:t>Stone-high gloss</a:t>
            </a:r>
          </a:p>
        </p:txBody>
      </p:sp>
      <p:pic>
        <p:nvPicPr>
          <p:cNvPr id="8" name="图片 7">
            <a:extLst>
              <a:ext uri="{FF2B5EF4-FFF2-40B4-BE49-F238E27FC236}">
                <a16:creationId xmlns:a16="http://schemas.microsoft.com/office/drawing/2014/main" id="{E2BCADD3-5D0E-0833-AAD9-142C8BE60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048" y="1499994"/>
            <a:ext cx="4819858" cy="3637290"/>
          </a:xfrm>
          <a:prstGeom prst="rect">
            <a:avLst/>
          </a:prstGeom>
        </p:spPr>
      </p:pic>
      <p:pic>
        <p:nvPicPr>
          <p:cNvPr id="9" name="图片 8">
            <a:extLst>
              <a:ext uri="{FF2B5EF4-FFF2-40B4-BE49-F238E27FC236}">
                <a16:creationId xmlns:a16="http://schemas.microsoft.com/office/drawing/2014/main" id="{FDBAB33E-2653-C266-9823-F1BD394B9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6142" y="1499994"/>
            <a:ext cx="4819858" cy="3614894"/>
          </a:xfrm>
          <a:prstGeom prst="rect">
            <a:avLst/>
          </a:prstGeom>
        </p:spPr>
      </p:pic>
    </p:spTree>
    <p:extLst>
      <p:ext uri="{BB962C8B-B14F-4D97-AF65-F5344CB8AC3E}">
        <p14:creationId xmlns:p14="http://schemas.microsoft.com/office/powerpoint/2010/main" val="35920629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a:extLst>
              <a:ext uri="{FF2B5EF4-FFF2-40B4-BE49-F238E27FC236}">
                <a16:creationId xmlns:a16="http://schemas.microsoft.com/office/drawing/2014/main" id="{DB120E58-FA2C-10AC-8C68-DCB99F84001B}"/>
              </a:ext>
            </a:extLst>
          </p:cNvPr>
          <p:cNvSpPr/>
          <p:nvPr/>
        </p:nvSpPr>
        <p:spPr bwMode="auto">
          <a:xfrm>
            <a:off x="2011679" y="5689289"/>
            <a:ext cx="3459479" cy="461665"/>
          </a:xfrm>
          <a:prstGeom prst="rect">
            <a:avLst/>
          </a:prstGeom>
          <a:noFill/>
          <a:ln>
            <a:noFill/>
          </a:ln>
        </p:spPr>
        <p:txBody>
          <a:bodyPr vert="horz" wrap="square" lIns="0" tIns="0" rIns="0" bIns="0" anchor="ctr" anchorCtr="0">
            <a:spAutoFit/>
          </a:bodyPr>
          <a:lstStyle/>
          <a:p>
            <a:pPr indent="200660" algn="ctr"/>
            <a:r>
              <a:rPr lang="zh-CN" alt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indent="200660" algn="ctr"/>
            <a:r>
              <a:rPr 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accent1"/>
                </a:solidFill>
                <a:latin typeface="等线" panose="02010600030101010101" charset="-122"/>
                <a:ea typeface="等线" panose="02010600030101010101" charset="-122"/>
              </a:rPr>
              <a:t>wood –low gloss with sand pattern</a:t>
            </a:r>
          </a:p>
        </p:txBody>
      </p:sp>
      <p:sp>
        <p:nvSpPr>
          <p:cNvPr id="7" name="Rectangle 30">
            <a:extLst>
              <a:ext uri="{FF2B5EF4-FFF2-40B4-BE49-F238E27FC236}">
                <a16:creationId xmlns:a16="http://schemas.microsoft.com/office/drawing/2014/main" id="{A3F88826-31A9-5BEC-0533-1179EFF70964}"/>
              </a:ext>
            </a:extLst>
          </p:cNvPr>
          <p:cNvSpPr/>
          <p:nvPr/>
        </p:nvSpPr>
        <p:spPr bwMode="auto">
          <a:xfrm>
            <a:off x="7211869" y="5838744"/>
            <a:ext cx="3459480" cy="246221"/>
          </a:xfrm>
          <a:prstGeom prst="rect">
            <a:avLst/>
          </a:prstGeom>
          <a:noFill/>
          <a:ln>
            <a:noFill/>
          </a:ln>
        </p:spPr>
        <p:txBody>
          <a:bodyPr vert="horz" wrap="square" lIns="0" tIns="0" rIns="0" bIns="0" anchor="ctr" anchorCtr="0">
            <a:spAutoFit/>
          </a:bodyPr>
          <a:lstStyle/>
          <a:p>
            <a:pPr indent="200660" algn="ctr"/>
            <a:r>
              <a:rPr lang="en-US" altLang="zh-CN" sz="1600" dirty="0">
                <a:solidFill>
                  <a:schemeClr val="accent1"/>
                </a:solidFill>
                <a:latin typeface="等线" panose="02010600030101010101" charset="-122"/>
                <a:ea typeface="等线" panose="02010600030101010101" charset="-122"/>
              </a:rPr>
              <a:t> texture available</a:t>
            </a:r>
          </a:p>
        </p:txBody>
      </p:sp>
      <p:pic>
        <p:nvPicPr>
          <p:cNvPr id="4" name="图片 3">
            <a:extLst>
              <a:ext uri="{FF2B5EF4-FFF2-40B4-BE49-F238E27FC236}">
                <a16:creationId xmlns:a16="http://schemas.microsoft.com/office/drawing/2014/main" id="{CA5F2015-8D96-4E89-348F-F924963CF772}"/>
              </a:ext>
            </a:extLst>
          </p:cNvPr>
          <p:cNvPicPr>
            <a:picLocks noChangeAspect="1"/>
          </p:cNvPicPr>
          <p:nvPr/>
        </p:nvPicPr>
        <p:blipFill>
          <a:blip r:embed="rId3"/>
          <a:stretch>
            <a:fillRect/>
          </a:stretch>
        </p:blipFill>
        <p:spPr>
          <a:xfrm>
            <a:off x="2236787" y="1194942"/>
            <a:ext cx="3234371" cy="4556798"/>
          </a:xfrm>
          <a:prstGeom prst="rect">
            <a:avLst/>
          </a:prstGeom>
        </p:spPr>
      </p:pic>
      <p:pic>
        <p:nvPicPr>
          <p:cNvPr id="5" name="图片 4">
            <a:extLst>
              <a:ext uri="{FF2B5EF4-FFF2-40B4-BE49-F238E27FC236}">
                <a16:creationId xmlns:a16="http://schemas.microsoft.com/office/drawing/2014/main" id="{6F001EE0-DABE-2454-468F-A5C1AA43A974}"/>
              </a:ext>
            </a:extLst>
          </p:cNvPr>
          <p:cNvPicPr>
            <a:picLocks noChangeAspect="1"/>
          </p:cNvPicPr>
          <p:nvPr/>
        </p:nvPicPr>
        <p:blipFill>
          <a:blip r:embed="rId4"/>
          <a:stretch>
            <a:fillRect/>
          </a:stretch>
        </p:blipFill>
        <p:spPr>
          <a:xfrm>
            <a:off x="5900157" y="1194941"/>
            <a:ext cx="5470249" cy="4556797"/>
          </a:xfrm>
          <a:prstGeom prst="rect">
            <a:avLst/>
          </a:prstGeom>
        </p:spPr>
      </p:pic>
    </p:spTree>
    <p:extLst>
      <p:ext uri="{BB962C8B-B14F-4D97-AF65-F5344CB8AC3E}">
        <p14:creationId xmlns:p14="http://schemas.microsoft.com/office/powerpoint/2010/main" val="29913512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0">
            <a:extLst>
              <a:ext uri="{FF2B5EF4-FFF2-40B4-BE49-F238E27FC236}">
                <a16:creationId xmlns:a16="http://schemas.microsoft.com/office/drawing/2014/main" id="{DB120E58-FA2C-10AC-8C68-DCB99F84001B}"/>
              </a:ext>
            </a:extLst>
          </p:cNvPr>
          <p:cNvSpPr/>
          <p:nvPr/>
        </p:nvSpPr>
        <p:spPr bwMode="auto">
          <a:xfrm>
            <a:off x="2011679" y="5629265"/>
            <a:ext cx="3459479" cy="461665"/>
          </a:xfrm>
          <a:prstGeom prst="rect">
            <a:avLst/>
          </a:prstGeom>
          <a:noFill/>
          <a:ln>
            <a:noFill/>
          </a:ln>
        </p:spPr>
        <p:txBody>
          <a:bodyPr vert="horz" wrap="square" lIns="0" tIns="0" rIns="0" bIns="0" anchor="ctr" anchorCtr="0">
            <a:spAutoFit/>
          </a:bodyPr>
          <a:lstStyle/>
          <a:p>
            <a:pPr indent="200660" algn="ctr"/>
            <a:r>
              <a:rPr lang="zh-CN" alt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indent="200660" algn="ctr"/>
            <a:r>
              <a:rPr 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accent1"/>
                </a:solidFill>
                <a:latin typeface="等线" panose="02010600030101010101" charset="-122"/>
                <a:ea typeface="等线" panose="02010600030101010101" charset="-122"/>
              </a:rPr>
              <a:t>cement with texture</a:t>
            </a:r>
          </a:p>
        </p:txBody>
      </p:sp>
      <p:sp>
        <p:nvSpPr>
          <p:cNvPr id="7" name="Rectangle 30">
            <a:extLst>
              <a:ext uri="{FF2B5EF4-FFF2-40B4-BE49-F238E27FC236}">
                <a16:creationId xmlns:a16="http://schemas.microsoft.com/office/drawing/2014/main" id="{A3F88826-31A9-5BEC-0533-1179EFF70964}"/>
              </a:ext>
            </a:extLst>
          </p:cNvPr>
          <p:cNvSpPr/>
          <p:nvPr/>
        </p:nvSpPr>
        <p:spPr bwMode="auto">
          <a:xfrm>
            <a:off x="7448550" y="5736352"/>
            <a:ext cx="3459480" cy="246221"/>
          </a:xfrm>
          <a:prstGeom prst="rect">
            <a:avLst/>
          </a:prstGeom>
          <a:noFill/>
          <a:ln>
            <a:noFill/>
          </a:ln>
        </p:spPr>
        <p:txBody>
          <a:bodyPr vert="horz" wrap="square" lIns="0" tIns="0" rIns="0" bIns="0" anchor="ctr" anchorCtr="0">
            <a:spAutoFit/>
          </a:bodyPr>
          <a:lstStyle/>
          <a:p>
            <a:pPr indent="200660" algn="ctr"/>
            <a:r>
              <a:rPr lang="en-US" altLang="zh-CN" sz="1600" dirty="0">
                <a:solidFill>
                  <a:schemeClr val="accent1"/>
                </a:solidFill>
                <a:latin typeface="等线" panose="02010600030101010101" charset="-122"/>
                <a:ea typeface="等线" panose="02010600030101010101" charset="-122"/>
              </a:rPr>
              <a:t>Texture </a:t>
            </a:r>
          </a:p>
        </p:txBody>
      </p:sp>
      <p:pic>
        <p:nvPicPr>
          <p:cNvPr id="4" name="图片 3">
            <a:extLst>
              <a:ext uri="{FF2B5EF4-FFF2-40B4-BE49-F238E27FC236}">
                <a16:creationId xmlns:a16="http://schemas.microsoft.com/office/drawing/2014/main" id="{65F2ED42-A01B-C34B-B0CF-6173656DB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4" t="2287" b="4487"/>
          <a:stretch/>
        </p:blipFill>
        <p:spPr>
          <a:xfrm>
            <a:off x="7122979" y="1430638"/>
            <a:ext cx="3944896" cy="3996724"/>
          </a:xfrm>
          <a:prstGeom prst="rect">
            <a:avLst/>
          </a:prstGeom>
        </p:spPr>
      </p:pic>
      <p:pic>
        <p:nvPicPr>
          <p:cNvPr id="10" name="图片 9">
            <a:extLst>
              <a:ext uri="{FF2B5EF4-FFF2-40B4-BE49-F238E27FC236}">
                <a16:creationId xmlns:a16="http://schemas.microsoft.com/office/drawing/2014/main" id="{1D7623B1-861C-8205-3922-645BF5B30200}"/>
              </a:ext>
            </a:extLst>
          </p:cNvPr>
          <p:cNvPicPr>
            <a:picLocks noChangeAspect="1"/>
          </p:cNvPicPr>
          <p:nvPr/>
        </p:nvPicPr>
        <p:blipFill>
          <a:blip r:embed="rId4"/>
          <a:stretch>
            <a:fillRect/>
          </a:stretch>
        </p:blipFill>
        <p:spPr>
          <a:xfrm>
            <a:off x="1124125" y="1466022"/>
            <a:ext cx="5335180" cy="3996723"/>
          </a:xfrm>
          <a:prstGeom prst="rect">
            <a:avLst/>
          </a:prstGeom>
        </p:spPr>
      </p:pic>
    </p:spTree>
    <p:extLst>
      <p:ext uri="{BB962C8B-B14F-4D97-AF65-F5344CB8AC3E}">
        <p14:creationId xmlns:p14="http://schemas.microsoft.com/office/powerpoint/2010/main" val="27440953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B65A1AF-E68B-2E61-3F88-5F7F3FAEBEA4}"/>
              </a:ext>
            </a:extLst>
          </p:cNvPr>
          <p:cNvSpPr txBox="1"/>
          <p:nvPr/>
        </p:nvSpPr>
        <p:spPr>
          <a:xfrm>
            <a:off x="6096000" y="1382060"/>
            <a:ext cx="5486400" cy="3004027"/>
          </a:xfrm>
          <a:prstGeom prst="rect">
            <a:avLst/>
          </a:prstGeom>
          <a:noFill/>
        </p:spPr>
        <p:txBody>
          <a:bodyPr wrap="square" rtlCol="0">
            <a:spAutoFit/>
          </a:bodyPr>
          <a:lstStyle/>
          <a:p>
            <a:pPr algn="l">
              <a:lnSpc>
                <a:spcPct val="150000"/>
              </a:lnSpc>
            </a:pPr>
            <a:r>
              <a:rPr lang="en-US" altLang="zh-CN" sz="2000" dirty="0">
                <a:solidFill>
                  <a:schemeClr val="accent2">
                    <a:lumMod val="75000"/>
                  </a:schemeClr>
                </a:solidFill>
                <a:effectLst>
                  <a:outerShdw blurRad="38100" dist="25400" dir="5400000" algn="ctr" rotWithShape="0">
                    <a:srgbClr val="6E747A">
                      <a:alpha val="43000"/>
                    </a:srgbClr>
                  </a:outerShdw>
                </a:effectLst>
                <a:sym typeface="+mn-ea"/>
              </a:rPr>
              <a:t>characteristics</a:t>
            </a:r>
            <a:r>
              <a:rPr lang="zh-CN" altLang="en-US" sz="2000" dirty="0">
                <a:solidFill>
                  <a:schemeClr val="accent2">
                    <a:lumMod val="75000"/>
                  </a:schemeClr>
                </a:solidFill>
                <a:effectLst>
                  <a:outerShdw blurRad="38100" dist="25400" dir="5400000" algn="ctr" rotWithShape="0">
                    <a:srgbClr val="6E747A">
                      <a:alpha val="43000"/>
                    </a:srgbClr>
                  </a:outerShdw>
                </a:effectLst>
                <a:sym typeface="+mn-ea"/>
              </a:rPr>
              <a:t>：</a:t>
            </a:r>
            <a:r>
              <a:rPr lang="zh-CN" altLang="en-US" sz="2000" dirty="0"/>
              <a:t> </a:t>
            </a:r>
            <a:endParaRPr lang="zh-CN" altLang="en-US" sz="2800" dirty="0"/>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thickness</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4mm</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FR class</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FR </a:t>
            </a:r>
            <a:r>
              <a:rPr lang="zh-CN" altLang="en-US" dirty="0"/>
              <a:t>A2   </a:t>
            </a:r>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top skin</a:t>
            </a:r>
            <a:r>
              <a:rPr lang="zh-CN" altLang="en-US" dirty="0">
                <a:solidFill>
                  <a:schemeClr val="accent1"/>
                </a:solidFill>
                <a:effectLst>
                  <a:outerShdw blurRad="38100" dist="25400" dir="5400000" algn="ctr" rotWithShape="0">
                    <a:srgbClr val="6E747A">
                      <a:alpha val="43000"/>
                    </a:srgbClr>
                  </a:outerShdw>
                </a:effectLst>
              </a:rPr>
              <a:t>：</a:t>
            </a:r>
            <a:r>
              <a:rPr lang="zh-CN" altLang="en-US" dirty="0"/>
              <a:t>0.</a:t>
            </a:r>
            <a:r>
              <a:rPr lang="en-US" altLang="zh-CN" dirty="0"/>
              <a:t>5</a:t>
            </a:r>
            <a:r>
              <a:rPr lang="zh-CN" altLang="en-US" dirty="0"/>
              <a:t>mm </a:t>
            </a:r>
            <a:r>
              <a:rPr lang="en-US" altLang="zh-CN" dirty="0"/>
              <a:t>anodized Al skin </a:t>
            </a:r>
            <a:endParaRPr lang="zh-CN" altLang="en-US" dirty="0"/>
          </a:p>
          <a:p>
            <a:pPr algn="l">
              <a:lnSpc>
                <a:spcPct val="150000"/>
              </a:lnSpc>
            </a:pP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core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mineral</a:t>
            </a:r>
            <a:endParaRPr lang="zh-CN" altLang="en-US" dirty="0"/>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bottom</a:t>
            </a:r>
            <a:r>
              <a:rPr lang="zh-CN" altLang="en-US" dirty="0">
                <a:solidFill>
                  <a:schemeClr val="accent1"/>
                </a:solidFill>
                <a:effectLst>
                  <a:outerShdw blurRad="38100" dist="25400" dir="5400000" algn="ctr" rotWithShape="0">
                    <a:srgbClr val="6E747A">
                      <a:alpha val="43000"/>
                    </a:srgbClr>
                  </a:outerShdw>
                </a:effectLst>
              </a:rPr>
              <a:t> </a:t>
            </a:r>
            <a:r>
              <a:rPr lang="en-US" altLang="zh-CN" dirty="0">
                <a:solidFill>
                  <a:schemeClr val="accent1"/>
                </a:solidFill>
                <a:effectLst>
                  <a:outerShdw blurRad="38100" dist="25400" dir="5400000" algn="ctr" rotWithShape="0">
                    <a:srgbClr val="6E747A">
                      <a:alpha val="43000"/>
                    </a:srgbClr>
                  </a:outerShdw>
                </a:effectLst>
              </a:rPr>
              <a:t>skin</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coated 0.5</a:t>
            </a:r>
            <a:r>
              <a:rPr lang="zh-CN" altLang="en-US" dirty="0"/>
              <a:t>mm </a:t>
            </a:r>
            <a:r>
              <a:rPr lang="en-US" altLang="zh-CN" dirty="0"/>
              <a:t>AL skin</a:t>
            </a:r>
          </a:p>
          <a:p>
            <a:pPr algn="l">
              <a:lnSpc>
                <a:spcPct val="150000"/>
              </a:lnSpc>
            </a:pPr>
            <a:endParaRPr lang="zh-CN" altLang="en-US" dirty="0"/>
          </a:p>
        </p:txBody>
      </p:sp>
      <p:sp>
        <p:nvSpPr>
          <p:cNvPr id="3" name="文本框 2">
            <a:extLst>
              <a:ext uri="{FF2B5EF4-FFF2-40B4-BE49-F238E27FC236}">
                <a16:creationId xmlns:a16="http://schemas.microsoft.com/office/drawing/2014/main" id="{F64539C7-5726-640B-75C5-0AD7FF31CF75}"/>
              </a:ext>
            </a:extLst>
          </p:cNvPr>
          <p:cNvSpPr txBox="1"/>
          <p:nvPr/>
        </p:nvSpPr>
        <p:spPr>
          <a:xfrm>
            <a:off x="6211040" y="4520893"/>
            <a:ext cx="4676140" cy="1849865"/>
          </a:xfrm>
          <a:prstGeom prst="rect">
            <a:avLst/>
          </a:prstGeom>
          <a:noFill/>
        </p:spPr>
        <p:txBody>
          <a:bodyPr wrap="square" rtlCol="0">
            <a:spAutoFit/>
          </a:bodyPr>
          <a:lstStyle/>
          <a:p>
            <a:pPr algn="l"/>
            <a:r>
              <a:rPr lang="en-US" altLang="zh-CN" dirty="0">
                <a:solidFill>
                  <a:schemeClr val="accent2">
                    <a:lumMod val="75000"/>
                  </a:schemeClr>
                </a:solidFill>
                <a:effectLst>
                  <a:outerShdw blurRad="38100" dist="25400" dir="5400000" algn="ctr" rotWithShape="0">
                    <a:srgbClr val="6E747A">
                      <a:alpha val="43000"/>
                    </a:srgbClr>
                  </a:outerShdw>
                </a:effectLst>
                <a:sym typeface="+mn-ea"/>
              </a:rPr>
              <a:t>specification</a:t>
            </a:r>
            <a:r>
              <a:rPr lang="zh-CN" altLang="en-US" dirty="0">
                <a:solidFill>
                  <a:schemeClr val="accent2">
                    <a:lumMod val="75000"/>
                  </a:schemeClr>
                </a:solidFill>
                <a:effectLst>
                  <a:outerShdw blurRad="38100" dist="25400" dir="5400000" algn="ctr" rotWithShape="0">
                    <a:srgbClr val="6E747A">
                      <a:alpha val="43000"/>
                    </a:srgbClr>
                  </a:outerShdw>
                </a:effectLst>
                <a:sym typeface="+mn-ea"/>
              </a:rPr>
              <a:t>：</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(low </a:t>
            </a:r>
            <a:r>
              <a:rPr lang="en-US" altLang="zh-CN" dirty="0" err="1">
                <a:solidFill>
                  <a:schemeClr val="accent2">
                    <a:lumMod val="75000"/>
                  </a:schemeClr>
                </a:solidFill>
                <a:effectLst>
                  <a:outerShdw blurRad="38100" dist="25400" dir="5400000" algn="ctr" rotWithShape="0">
                    <a:srgbClr val="6E747A">
                      <a:alpha val="43000"/>
                    </a:srgbClr>
                  </a:outerShdw>
                </a:effectLst>
                <a:sym typeface="+mn-ea"/>
              </a:rPr>
              <a:t>gloss,high</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 gloss, </a:t>
            </a:r>
            <a:r>
              <a:rPr lang="en-US" altLang="zh-CN" dirty="0" err="1">
                <a:solidFill>
                  <a:schemeClr val="accent2">
                    <a:lumMod val="75000"/>
                  </a:schemeClr>
                </a:solidFill>
                <a:effectLst>
                  <a:outerShdw blurRad="38100" dist="25400" dir="5400000" algn="ctr" rotWithShape="0">
                    <a:srgbClr val="6E747A">
                      <a:alpha val="43000"/>
                    </a:srgbClr>
                  </a:outerShdw>
                </a:effectLst>
                <a:sym typeface="+mn-ea"/>
              </a:rPr>
              <a:t>brush,sand,satin,mirror</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 </a:t>
            </a:r>
            <a:r>
              <a:rPr lang="en-US" altLang="zh-CN" dirty="0" err="1">
                <a:solidFill>
                  <a:schemeClr val="accent2">
                    <a:lumMod val="75000"/>
                  </a:schemeClr>
                </a:solidFill>
                <a:effectLst>
                  <a:outerShdw blurRad="38100" dist="25400" dir="5400000" algn="ctr" rotWithShape="0">
                    <a:srgbClr val="6E747A">
                      <a:alpha val="43000"/>
                    </a:srgbClr>
                  </a:outerShdw>
                </a:effectLst>
                <a:sym typeface="+mn-ea"/>
              </a:rPr>
              <a:t>etc</a:t>
            </a:r>
            <a:r>
              <a:rPr lang="en-US" altLang="zh-CN" dirty="0">
                <a:solidFill>
                  <a:schemeClr val="accent2">
                    <a:lumMod val="75000"/>
                  </a:schemeClr>
                </a:solidFill>
                <a:effectLst>
                  <a:outerShdw blurRad="38100" dist="25400" dir="5400000" algn="ctr" rotWithShape="0">
                    <a:srgbClr val="6E747A">
                      <a:alpha val="43000"/>
                    </a:srgbClr>
                  </a:outerShdw>
                </a:effectLst>
                <a:sym typeface="+mn-ea"/>
              </a:rPr>
              <a:t>)</a:t>
            </a:r>
            <a:r>
              <a:rPr lang="zh-CN" altLang="en-US" dirty="0"/>
              <a:t>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Standard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1250</a:t>
            </a:r>
            <a:r>
              <a:rPr lang="zh-CN" altLang="en-US" dirty="0"/>
              <a:t>mm*3200mm </a:t>
            </a:r>
          </a:p>
          <a:p>
            <a:pPr algn="l">
              <a:lnSpc>
                <a:spcPct val="150000"/>
              </a:lnSpc>
            </a:pPr>
            <a:r>
              <a:rPr lang="en-US" altLang="zh-CN" dirty="0">
                <a:solidFill>
                  <a:schemeClr val="accent1"/>
                </a:solidFill>
                <a:effectLst>
                  <a:outerShdw blurRad="38100" dist="25400" dir="5400000" algn="ctr" rotWithShape="0">
                    <a:srgbClr val="6E747A">
                      <a:alpha val="43000"/>
                    </a:srgbClr>
                  </a:outerShdw>
                </a:effectLst>
              </a:rPr>
              <a:t>Max size</a:t>
            </a:r>
            <a:r>
              <a:rPr lang="zh-CN" altLang="en-US" dirty="0">
                <a:solidFill>
                  <a:schemeClr val="accent1"/>
                </a:solidFill>
                <a:effectLst>
                  <a:outerShdw blurRad="38100" dist="25400" dir="5400000" algn="ctr" rotWithShape="0">
                    <a:srgbClr val="6E747A">
                      <a:alpha val="43000"/>
                    </a:srgbClr>
                  </a:outerShdw>
                </a:effectLst>
              </a:rPr>
              <a:t>：</a:t>
            </a:r>
            <a:r>
              <a:rPr lang="en-US" altLang="zh-CN" dirty="0"/>
              <a:t>1500m</a:t>
            </a:r>
            <a:r>
              <a:rPr lang="zh-CN" altLang="en-US" dirty="0"/>
              <a:t>m*</a:t>
            </a:r>
            <a:r>
              <a:rPr lang="en-US" altLang="zh-CN" dirty="0"/>
              <a:t>8</a:t>
            </a:r>
            <a:r>
              <a:rPr lang="zh-CN" altLang="en-US" dirty="0"/>
              <a:t>000mm</a:t>
            </a:r>
            <a:endParaRPr lang="en-US" altLang="zh-CN" dirty="0"/>
          </a:p>
          <a:p>
            <a:pPr>
              <a:lnSpc>
                <a:spcPct val="150000"/>
              </a:lnSpc>
            </a:pPr>
            <a:r>
              <a:rPr lang="en-US" altLang="zh-CN" dirty="0">
                <a:solidFill>
                  <a:schemeClr val="accent1"/>
                </a:solidFill>
                <a:effectLst>
                  <a:outerShdw blurRad="38100" dist="25400" dir="5400000" algn="ctr" rotWithShape="0">
                    <a:srgbClr val="6E747A">
                      <a:alpha val="43000"/>
                    </a:srgbClr>
                  </a:outerShdw>
                </a:effectLst>
              </a:rPr>
              <a:t>Substrate: </a:t>
            </a:r>
            <a:r>
              <a:rPr lang="en-US" altLang="zh-CN" dirty="0"/>
              <a:t> 3003 ,5005 </a:t>
            </a:r>
            <a:r>
              <a:rPr lang="en-US" altLang="zh-CN" dirty="0" err="1"/>
              <a:t>etc</a:t>
            </a:r>
            <a:r>
              <a:rPr lang="en-US" altLang="zh-CN" dirty="0"/>
              <a:t> alloy</a:t>
            </a:r>
            <a:endParaRPr lang="zh-CN" altLang="en-US" dirty="0"/>
          </a:p>
        </p:txBody>
      </p:sp>
      <p:sp>
        <p:nvSpPr>
          <p:cNvPr id="8" name="Title 1">
            <a:extLst>
              <a:ext uri="{FF2B5EF4-FFF2-40B4-BE49-F238E27FC236}">
                <a16:creationId xmlns:a16="http://schemas.microsoft.com/office/drawing/2014/main" id="{3AF1B4CB-5951-6ECC-DAEB-79508B19BC49}"/>
              </a:ext>
            </a:extLst>
          </p:cNvPr>
          <p:cNvSpPr txBox="1"/>
          <p:nvPr/>
        </p:nvSpPr>
        <p:spPr>
          <a:xfrm>
            <a:off x="1430775" y="423126"/>
            <a:ext cx="10386086" cy="1005083"/>
          </a:xfrm>
          <a:prstGeom prst="rect">
            <a:avLst/>
          </a:prstGeom>
        </p:spPr>
        <p:txBody>
          <a:bodyPr anchor="ct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R="509905" algn="just">
              <a:spcBef>
                <a:spcPts val="75"/>
              </a:spcBef>
            </a:pPr>
            <a:r>
              <a:rPr lang="en-US" altLang="zh-CN" sz="4400" kern="100" dirty="0">
                <a:solidFill>
                  <a:schemeClr val="accent5"/>
                </a:solidFill>
                <a:latin typeface="Calibri" panose="020F0502020204030204" pitchFamily="34" charset="0"/>
                <a:ea typeface="宋体" panose="02010600030101010101" pitchFamily="2" charset="-122"/>
                <a:cs typeface="Arial" panose="020B0604020202020204" pitchFamily="34" charset="0"/>
              </a:rPr>
              <a:t> Al anodized composite panel</a:t>
            </a:r>
            <a:endParaRPr lang="zh-CN" altLang="en-US" sz="44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grpSp>
        <p:nvGrpSpPr>
          <p:cNvPr id="4" name="组合 3">
            <a:extLst>
              <a:ext uri="{FF2B5EF4-FFF2-40B4-BE49-F238E27FC236}">
                <a16:creationId xmlns:a16="http://schemas.microsoft.com/office/drawing/2014/main" id="{4C265458-A503-6695-39B6-557A26B71C1C}"/>
              </a:ext>
            </a:extLst>
          </p:cNvPr>
          <p:cNvGrpSpPr/>
          <p:nvPr/>
        </p:nvGrpSpPr>
        <p:grpSpPr>
          <a:xfrm>
            <a:off x="521813" y="557049"/>
            <a:ext cx="620940" cy="670502"/>
            <a:chOff x="6810373" y="1577305"/>
            <a:chExt cx="695326" cy="676091"/>
          </a:xfrm>
        </p:grpSpPr>
        <p:sp>
          <p:nvSpPr>
            <p:cNvPr id="5" name="椭圆 4">
              <a:extLst>
                <a:ext uri="{FF2B5EF4-FFF2-40B4-BE49-F238E27FC236}">
                  <a16:creationId xmlns:a16="http://schemas.microsoft.com/office/drawing/2014/main" id="{E3B4297A-A830-C0EB-504A-B492E85D5E03}"/>
                </a:ext>
              </a:extLst>
            </p:cNvPr>
            <p:cNvSpPr/>
            <p:nvPr/>
          </p:nvSpPr>
          <p:spPr>
            <a:xfrm>
              <a:off x="6819990" y="1577305"/>
              <a:ext cx="676091" cy="676091"/>
            </a:xfrm>
            <a:prstGeom prst="ellipse">
              <a:avLst/>
            </a:prstGeom>
            <a:gradFill>
              <a:gsLst>
                <a:gs pos="0">
                  <a:srgbClr val="E30000"/>
                </a:gs>
                <a:gs pos="100000">
                  <a:srgbClr val="76030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prstClr val="white"/>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3F8AC166-7F92-5302-F156-CE25A636B8A8}"/>
                </a:ext>
              </a:extLst>
            </p:cNvPr>
            <p:cNvSpPr/>
            <p:nvPr/>
          </p:nvSpPr>
          <p:spPr>
            <a:xfrm>
              <a:off x="6810373" y="1653738"/>
              <a:ext cx="695326" cy="465513"/>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09</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pic>
        <p:nvPicPr>
          <p:cNvPr id="9" name="图片 8">
            <a:extLst>
              <a:ext uri="{FF2B5EF4-FFF2-40B4-BE49-F238E27FC236}">
                <a16:creationId xmlns:a16="http://schemas.microsoft.com/office/drawing/2014/main" id="{98828EE6-58AD-7D53-39A6-7DAA99C0075F}"/>
              </a:ext>
            </a:extLst>
          </p:cNvPr>
          <p:cNvPicPr>
            <a:picLocks noChangeAspect="1"/>
          </p:cNvPicPr>
          <p:nvPr/>
        </p:nvPicPr>
        <p:blipFill>
          <a:blip r:embed="rId3"/>
          <a:stretch>
            <a:fillRect/>
          </a:stretch>
        </p:blipFill>
        <p:spPr>
          <a:xfrm>
            <a:off x="1134164" y="1723696"/>
            <a:ext cx="4286614" cy="4354896"/>
          </a:xfrm>
          <a:prstGeom prst="rect">
            <a:avLst/>
          </a:prstGeom>
        </p:spPr>
      </p:pic>
    </p:spTree>
    <p:extLst>
      <p:ext uri="{BB962C8B-B14F-4D97-AF65-F5344CB8AC3E}">
        <p14:creationId xmlns:p14="http://schemas.microsoft.com/office/powerpoint/2010/main" val="9431762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4000"/>
                                  </p:stCondLst>
                                  <p:childTnLst>
                                    <p:set>
                                      <p:cBhvr>
                                        <p:cTn id="9" dur="2000"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64" presetClass="path" presetSubtype="0" accel="50000" decel="50000" fill="hold" nodeType="withEffect">
                                  <p:stCondLst>
                                    <p:cond delay="4000"/>
                                  </p:stCondLst>
                                  <p:childTnLst>
                                    <p:animMotion origin="layout" path="M 8.33333E-7 -2.59259E-6 L 8.33333E-7 0.07871 " pathEditMode="relative" rAng="0" ptsTypes="AA">
                                      <p:cBhvr>
                                        <p:cTn id="12" dur="2000" spd="-100000" fill="hold"/>
                                        <p:tgtEl>
                                          <p:spTgt spid="4"/>
                                        </p:tgtEl>
                                        <p:attrNameLst>
                                          <p:attrName>ppt_x</p:attrName>
                                          <p:attrName>ppt_y</p:attrName>
                                        </p:attrNameLst>
                                      </p:cBhvr>
                                      <p:rCtr x="0" y="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02E88037-96DE-EB33-0413-03F72B3ADCF2}"/>
              </a:ext>
            </a:extLst>
          </p:cNvPr>
          <p:cNvSpPr/>
          <p:nvPr/>
        </p:nvSpPr>
        <p:spPr>
          <a:xfrm>
            <a:off x="536663" y="184854"/>
            <a:ext cx="620940" cy="461665"/>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04</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8F6DC7DC-DF88-96BD-C4F7-66BBCE6993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979" y="1313620"/>
            <a:ext cx="5260201" cy="3946692"/>
          </a:xfrm>
          <a:prstGeom prst="rect">
            <a:avLst/>
          </a:prstGeom>
        </p:spPr>
      </p:pic>
      <p:pic>
        <p:nvPicPr>
          <p:cNvPr id="12" name="图片 11">
            <a:extLst>
              <a:ext uri="{FF2B5EF4-FFF2-40B4-BE49-F238E27FC236}">
                <a16:creationId xmlns:a16="http://schemas.microsoft.com/office/drawing/2014/main" id="{9AD9B737-1CBA-02BC-D312-40C60AE59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3082" y="1294678"/>
            <a:ext cx="5159923" cy="3946692"/>
          </a:xfrm>
          <a:prstGeom prst="rect">
            <a:avLst/>
          </a:prstGeom>
        </p:spPr>
      </p:pic>
      <p:sp>
        <p:nvSpPr>
          <p:cNvPr id="13" name="Rectangle 30">
            <a:extLst>
              <a:ext uri="{FF2B5EF4-FFF2-40B4-BE49-F238E27FC236}">
                <a16:creationId xmlns:a16="http://schemas.microsoft.com/office/drawing/2014/main" id="{9920A690-30EF-6463-9EC1-CCEB03998C81}"/>
              </a:ext>
            </a:extLst>
          </p:cNvPr>
          <p:cNvSpPr/>
          <p:nvPr/>
        </p:nvSpPr>
        <p:spPr bwMode="auto">
          <a:xfrm>
            <a:off x="2011678" y="5266323"/>
            <a:ext cx="8810397" cy="1200329"/>
          </a:xfrm>
          <a:prstGeom prst="rect">
            <a:avLst/>
          </a:prstGeom>
          <a:noFill/>
          <a:ln>
            <a:noFill/>
          </a:ln>
        </p:spPr>
        <p:txBody>
          <a:bodyPr vert="horz" wrap="square" lIns="0" tIns="0" rIns="0" bIns="0" anchor="ctr" anchorCtr="0">
            <a:spAutoFit/>
          </a:bodyPr>
          <a:lstStyle/>
          <a:p>
            <a:pPr indent="200660" algn="ctr"/>
            <a:r>
              <a:rPr lang="zh-CN" alt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p>
          <a:p>
            <a:pPr indent="200660"/>
            <a:r>
              <a:rPr lang="en-US" sz="1400" kern="100" dirty="0">
                <a:solidFill>
                  <a:schemeClr val="tx1">
                    <a:lumMod val="50000"/>
                    <a:lumOff val="5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sz="1600" dirty="0">
                <a:solidFill>
                  <a:schemeClr val="accent1"/>
                </a:solidFill>
                <a:latin typeface="等线" panose="02010600030101010101" charset="-122"/>
                <a:ea typeface="等线" panose="02010600030101010101" charset="-122"/>
              </a:rPr>
              <a:t>A</a:t>
            </a:r>
            <a:r>
              <a:rPr lang="en-US" altLang="zh-CN" sz="1600" dirty="0">
                <a:solidFill>
                  <a:schemeClr val="accent1"/>
                </a:solidFill>
                <a:latin typeface="等线" panose="02010600030101010101" charset="-122"/>
                <a:ea typeface="等线" panose="02010600030101010101" charset="-122"/>
              </a:rPr>
              <a:t>nodized Al skin it is a high durability protect façade material, it is excellent performance especially under the tough environment such as close to sea, industrial area. The surface is harder than coating by reach a 9H pencil hardness. Also it is easy to clean due to the protection lay.</a:t>
            </a:r>
            <a:r>
              <a:rPr lang="zh-CN" altLang="en-US" sz="1600" dirty="0">
                <a:solidFill>
                  <a:schemeClr val="accent1"/>
                </a:solidFill>
                <a:latin typeface="等线" panose="02010600030101010101" charset="-122"/>
                <a:ea typeface="等线" panose="02010600030101010101" charset="-122"/>
              </a:rPr>
              <a:t> </a:t>
            </a:r>
            <a:r>
              <a:rPr lang="en-US" altLang="zh-CN" sz="1600" dirty="0">
                <a:solidFill>
                  <a:schemeClr val="accent1"/>
                </a:solidFill>
                <a:latin typeface="等线" panose="02010600030101010101" charset="-122"/>
                <a:ea typeface="等线" panose="02010600030101010101" charset="-122"/>
              </a:rPr>
              <a:t>Many color and type of gloss is available, please contact for color chart</a:t>
            </a:r>
          </a:p>
        </p:txBody>
      </p:sp>
    </p:spTree>
    <p:extLst>
      <p:ext uri="{BB962C8B-B14F-4D97-AF65-F5344CB8AC3E}">
        <p14:creationId xmlns:p14="http://schemas.microsoft.com/office/powerpoint/2010/main" val="321971347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641883" y="4106370"/>
            <a:ext cx="2241974" cy="33361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cs typeface="+mn-ea"/>
                <a:sym typeface="+mn-lt"/>
              </a:rPr>
              <a:t>标题文字添加</a:t>
            </a:r>
          </a:p>
        </p:txBody>
      </p:sp>
      <p:sp>
        <p:nvSpPr>
          <p:cNvPr id="2" name="文本框 1"/>
          <p:cNvSpPr txBox="1"/>
          <p:nvPr/>
        </p:nvSpPr>
        <p:spPr>
          <a:xfrm>
            <a:off x="3413238" y="2267778"/>
            <a:ext cx="7029720" cy="1213153"/>
          </a:xfrm>
          <a:prstGeom prst="rect">
            <a:avLst/>
          </a:prstGeom>
          <a:noFill/>
        </p:spPr>
        <p:txBody>
          <a:bodyPr wrap="square" rtlCol="0" anchor="ctr">
            <a:spAutoFit/>
          </a:bodyPr>
          <a:lstStyle/>
          <a:p>
            <a:pPr marR="509905" algn="ctr">
              <a:spcBef>
                <a:spcPts val="75"/>
              </a:spcBef>
              <a:spcAft>
                <a:spcPts val="0"/>
              </a:spcAft>
            </a:pPr>
            <a:r>
              <a:rPr lang="en-US" altLang="zh-CN" sz="2400" kern="100" dirty="0">
                <a:solidFill>
                  <a:schemeClr val="accent2"/>
                </a:solidFill>
                <a:latin typeface="微软雅黑" panose="020B0503020204020204" charset="-122"/>
                <a:ea typeface="微软雅黑" panose="020B0503020204020204" charset="-122"/>
                <a:cs typeface="Times New Roman" panose="02020603050405020304" pitchFamily="18" charset="0"/>
                <a:sym typeface="+mn-ea"/>
              </a:rPr>
              <a:t>Please contact us at </a:t>
            </a:r>
            <a:r>
              <a:rPr lang="en-US" altLang="zh-CN" sz="2400" kern="100" dirty="0">
                <a:solidFill>
                  <a:schemeClr val="accent2"/>
                </a:solidFill>
                <a:latin typeface="微软雅黑" panose="020B0503020204020204" charset="-122"/>
                <a:ea typeface="微软雅黑" panose="020B0503020204020204" charset="-122"/>
                <a:cs typeface="Times New Roman" panose="02020603050405020304" pitchFamily="18" charset="0"/>
                <a:sym typeface="+mn-ea"/>
                <a:hlinkClick r:id="rId3"/>
              </a:rPr>
              <a:t>uetmoose@yahoo.com</a:t>
            </a:r>
            <a:endParaRPr lang="en-US" altLang="zh-CN" sz="2400" kern="100" dirty="0">
              <a:solidFill>
                <a:schemeClr val="accent2"/>
              </a:solidFill>
              <a:latin typeface="微软雅黑" panose="020B0503020204020204" charset="-122"/>
              <a:ea typeface="微软雅黑" panose="020B0503020204020204" charset="-122"/>
              <a:cs typeface="Times New Roman" panose="02020603050405020304" pitchFamily="18" charset="0"/>
              <a:sym typeface="+mn-ea"/>
            </a:endParaRPr>
          </a:p>
          <a:p>
            <a:pPr marR="509905" algn="ctr">
              <a:spcBef>
                <a:spcPts val="75"/>
              </a:spcBef>
              <a:spcAft>
                <a:spcPts val="0"/>
              </a:spcAft>
            </a:pPr>
            <a:r>
              <a:rPr lang="en-US" altLang="zh-CN" sz="2400" kern="100" dirty="0">
                <a:solidFill>
                  <a:schemeClr val="accent2"/>
                </a:solidFill>
                <a:latin typeface="微软雅黑" panose="020B0503020204020204" charset="-122"/>
                <a:ea typeface="微软雅黑" panose="020B0503020204020204" charset="-122"/>
                <a:cs typeface="Times New Roman" panose="02020603050405020304" pitchFamily="18" charset="0"/>
                <a:sym typeface="+mn-ea"/>
              </a:rPr>
              <a:t>Or </a:t>
            </a:r>
            <a:r>
              <a:rPr lang="en-US" altLang="zh-CN" sz="2400" kern="100" dirty="0" err="1">
                <a:solidFill>
                  <a:schemeClr val="accent2"/>
                </a:solidFill>
                <a:latin typeface="微软雅黑" panose="020B0503020204020204" charset="-122"/>
                <a:ea typeface="微软雅黑" panose="020B0503020204020204" charset="-122"/>
                <a:cs typeface="Times New Roman" panose="02020603050405020304" pitchFamily="18" charset="0"/>
                <a:sym typeface="+mn-ea"/>
              </a:rPr>
              <a:t>harry.wu</a:t>
            </a:r>
            <a:r>
              <a:rPr lang="en-US" altLang="zh-CN" sz="2400" kern="100" dirty="0">
                <a:solidFill>
                  <a:schemeClr val="accent2"/>
                </a:solidFill>
                <a:latin typeface="微软雅黑" panose="020B0503020204020204" charset="-122"/>
                <a:ea typeface="微软雅黑" panose="020B0503020204020204" charset="-122"/>
                <a:cs typeface="Times New Roman" panose="02020603050405020304" pitchFamily="18" charset="0"/>
                <a:sym typeface="+mn-ea"/>
              </a:rPr>
              <a:t>.</a:t>
            </a:r>
          </a:p>
        </p:txBody>
      </p:sp>
    </p:spTree>
    <p:extLst>
      <p:ext uri="{BB962C8B-B14F-4D97-AF65-F5344CB8AC3E}">
        <p14:creationId xmlns:p14="http://schemas.microsoft.com/office/powerpoint/2010/main" val="30415921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4062733" y="3812416"/>
            <a:ext cx="2241974" cy="36689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accent2"/>
                </a:solidFill>
                <a:cs typeface="+mn-ea"/>
                <a:sym typeface="+mn-lt"/>
              </a:rPr>
              <a:t>metal skin</a:t>
            </a:r>
            <a:r>
              <a:rPr lang="zh-CN" altLang="en-US" sz="1600" b="1" dirty="0">
                <a:solidFill>
                  <a:schemeClr val="bg1"/>
                </a:solidFill>
                <a:cs typeface="+mn-ea"/>
                <a:sym typeface="+mn-lt"/>
              </a:rPr>
              <a:t>文字添加</a:t>
            </a:r>
          </a:p>
        </p:txBody>
      </p:sp>
      <p:grpSp>
        <p:nvGrpSpPr>
          <p:cNvPr id="2" name="组合 1">
            <a:extLst>
              <a:ext uri="{FF2B5EF4-FFF2-40B4-BE49-F238E27FC236}">
                <a16:creationId xmlns:a16="http://schemas.microsoft.com/office/drawing/2014/main" id="{D29114C8-42C1-43B4-ABEA-8234947712A0}"/>
              </a:ext>
            </a:extLst>
          </p:cNvPr>
          <p:cNvGrpSpPr/>
          <p:nvPr/>
        </p:nvGrpSpPr>
        <p:grpSpPr>
          <a:xfrm>
            <a:off x="579682" y="375220"/>
            <a:ext cx="620940" cy="603763"/>
            <a:chOff x="6810373" y="1564504"/>
            <a:chExt cx="695326" cy="676091"/>
          </a:xfrm>
        </p:grpSpPr>
        <p:sp>
          <p:nvSpPr>
            <p:cNvPr id="4" name="椭圆 3">
              <a:extLst>
                <a:ext uri="{FF2B5EF4-FFF2-40B4-BE49-F238E27FC236}">
                  <a16:creationId xmlns:a16="http://schemas.microsoft.com/office/drawing/2014/main" id="{F718377E-58CF-A039-851F-FB347F6E4E3B}"/>
                </a:ext>
              </a:extLst>
            </p:cNvPr>
            <p:cNvSpPr/>
            <p:nvPr/>
          </p:nvSpPr>
          <p:spPr>
            <a:xfrm>
              <a:off x="6819991" y="1564504"/>
              <a:ext cx="676091" cy="676091"/>
            </a:xfrm>
            <a:prstGeom prst="ellipse">
              <a:avLst/>
            </a:prstGeom>
            <a:gradFill>
              <a:gsLst>
                <a:gs pos="0">
                  <a:srgbClr val="E30000"/>
                </a:gs>
                <a:gs pos="100000">
                  <a:srgbClr val="76030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prstClr val="white"/>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37D96997-82D0-DE8F-6519-795CD22F2028}"/>
                </a:ext>
              </a:extLst>
            </p:cNvPr>
            <p:cNvSpPr/>
            <p:nvPr/>
          </p:nvSpPr>
          <p:spPr>
            <a:xfrm>
              <a:off x="6810373" y="1653738"/>
              <a:ext cx="695326" cy="516970"/>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02</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id="{2B5BA70F-1A3A-5BD2-7293-237C33E44E83}"/>
              </a:ext>
            </a:extLst>
          </p:cNvPr>
          <p:cNvSpPr txBox="1"/>
          <p:nvPr/>
        </p:nvSpPr>
        <p:spPr>
          <a:xfrm>
            <a:off x="1705066" y="1233064"/>
            <a:ext cx="5238345" cy="1156855"/>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1600" b="1" dirty="0">
                <a:solidFill>
                  <a:srgbClr val="ED7D31"/>
                </a:solidFill>
                <a:latin typeface="微软雅黑" panose="020B0503020204020204" charset="-122"/>
                <a:ea typeface="微软雅黑" panose="020B0503020204020204" charset="-122"/>
                <a:cs typeface="微软雅黑" panose="020B0503020204020204" charset="-122"/>
              </a:rPr>
              <a:t>Shape : </a:t>
            </a:r>
            <a:r>
              <a:rPr lang="en-US" altLang="zh-CN" sz="1600" b="1"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I</a:t>
            </a:r>
            <a:r>
              <a:rPr lang="en-US" altLang="zh-CN" sz="1600"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t is two metal skin with mineral core bonded sandwich panel which is non-combustible system.</a:t>
            </a:r>
            <a:endParaRPr lang="zh-CN" altLang="en-US" sz="1600"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4" name="图片 13">
            <a:extLst>
              <a:ext uri="{FF2B5EF4-FFF2-40B4-BE49-F238E27FC236}">
                <a16:creationId xmlns:a16="http://schemas.microsoft.com/office/drawing/2014/main" id="{F3E6B8BD-70FB-F085-4A53-C477C338873D}"/>
              </a:ext>
            </a:extLst>
          </p:cNvPr>
          <p:cNvPicPr>
            <a:picLocks noChangeAspect="1"/>
          </p:cNvPicPr>
          <p:nvPr>
            <p:custDataLst>
              <p:tags r:id="rId1"/>
            </p:custDataLst>
          </p:nvPr>
        </p:nvPicPr>
        <p:blipFill rotWithShape="1">
          <a:blip r:embed="rId4"/>
          <a:srcRect r="35586"/>
          <a:stretch/>
        </p:blipFill>
        <p:spPr>
          <a:xfrm>
            <a:off x="1578842" y="3633484"/>
            <a:ext cx="2581176" cy="1787977"/>
          </a:xfrm>
          <a:prstGeom prst="rect">
            <a:avLst/>
          </a:prstGeom>
        </p:spPr>
      </p:pic>
      <p:pic>
        <p:nvPicPr>
          <p:cNvPr id="16" name="图片 15">
            <a:extLst>
              <a:ext uri="{FF2B5EF4-FFF2-40B4-BE49-F238E27FC236}">
                <a16:creationId xmlns:a16="http://schemas.microsoft.com/office/drawing/2014/main" id="{9202D6E1-279A-35A1-9CFC-03561F656126}"/>
              </a:ext>
            </a:extLst>
          </p:cNvPr>
          <p:cNvPicPr>
            <a:picLocks noChangeAspect="1"/>
          </p:cNvPicPr>
          <p:nvPr/>
        </p:nvPicPr>
        <p:blipFill rotWithShape="1">
          <a:blip r:embed="rId5"/>
          <a:srcRect l="8668" r="8673"/>
          <a:stretch/>
        </p:blipFill>
        <p:spPr>
          <a:xfrm>
            <a:off x="8736994" y="1219200"/>
            <a:ext cx="813124" cy="3906982"/>
          </a:xfrm>
          <a:prstGeom prst="rect">
            <a:avLst/>
          </a:prstGeom>
        </p:spPr>
      </p:pic>
      <p:pic>
        <p:nvPicPr>
          <p:cNvPr id="19" name="图片 18">
            <a:extLst>
              <a:ext uri="{FF2B5EF4-FFF2-40B4-BE49-F238E27FC236}">
                <a16:creationId xmlns:a16="http://schemas.microsoft.com/office/drawing/2014/main" id="{5138AF63-D4DF-A440-FC98-0EA8044432B3}"/>
              </a:ext>
            </a:extLst>
          </p:cNvPr>
          <p:cNvPicPr>
            <a:picLocks noChangeAspect="1"/>
          </p:cNvPicPr>
          <p:nvPr/>
        </p:nvPicPr>
        <p:blipFill rotWithShape="1">
          <a:blip r:embed="rId6"/>
          <a:srcRect l="9496" t="5508"/>
          <a:stretch/>
        </p:blipFill>
        <p:spPr>
          <a:xfrm>
            <a:off x="7623678" y="1427018"/>
            <a:ext cx="860717" cy="3906982"/>
          </a:xfrm>
          <a:prstGeom prst="rect">
            <a:avLst/>
          </a:prstGeom>
        </p:spPr>
      </p:pic>
      <p:pic>
        <p:nvPicPr>
          <p:cNvPr id="23" name="图片 22">
            <a:extLst>
              <a:ext uri="{FF2B5EF4-FFF2-40B4-BE49-F238E27FC236}">
                <a16:creationId xmlns:a16="http://schemas.microsoft.com/office/drawing/2014/main" id="{2F642070-5F7F-3C76-7B66-F7D1699FF627}"/>
              </a:ext>
            </a:extLst>
          </p:cNvPr>
          <p:cNvPicPr>
            <a:picLocks noChangeAspect="1"/>
          </p:cNvPicPr>
          <p:nvPr/>
        </p:nvPicPr>
        <p:blipFill>
          <a:blip r:embed="rId7"/>
          <a:stretch>
            <a:fillRect/>
          </a:stretch>
        </p:blipFill>
        <p:spPr>
          <a:xfrm>
            <a:off x="9850350" y="1565564"/>
            <a:ext cx="1067031" cy="3297381"/>
          </a:xfrm>
          <a:prstGeom prst="rect">
            <a:avLst/>
          </a:prstGeom>
        </p:spPr>
      </p:pic>
      <p:sp>
        <p:nvSpPr>
          <p:cNvPr id="3" name="文本框 2">
            <a:extLst>
              <a:ext uri="{FF2B5EF4-FFF2-40B4-BE49-F238E27FC236}">
                <a16:creationId xmlns:a16="http://schemas.microsoft.com/office/drawing/2014/main" id="{107AE982-3106-63C1-8F3A-8EE3078A05EA}"/>
              </a:ext>
            </a:extLst>
          </p:cNvPr>
          <p:cNvSpPr txBox="1"/>
          <p:nvPr/>
        </p:nvSpPr>
        <p:spPr>
          <a:xfrm>
            <a:off x="1705066" y="2476629"/>
            <a:ext cx="4926962" cy="1156855"/>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1600" b="1" dirty="0">
                <a:solidFill>
                  <a:srgbClr val="ED7D31"/>
                </a:solidFill>
                <a:latin typeface="微软雅黑" panose="020B0503020204020204" charset="-122"/>
                <a:ea typeface="微软雅黑" panose="020B0503020204020204" charset="-122"/>
                <a:cs typeface="微软雅黑" panose="020B0503020204020204" charset="-122"/>
              </a:rPr>
              <a:t>FR performance: </a:t>
            </a:r>
            <a:r>
              <a:rPr lang="en-US" altLang="zh-CN" sz="1600" b="1"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I</a:t>
            </a:r>
            <a:r>
              <a:rPr lang="en-US" altLang="zh-CN" sz="1600"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t is a FR A class level composite panel which no limit for height or application area.</a:t>
            </a:r>
            <a:endParaRPr lang="zh-CN" altLang="en-US" sz="1600"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a:extLst>
              <a:ext uri="{FF2B5EF4-FFF2-40B4-BE49-F238E27FC236}">
                <a16:creationId xmlns:a16="http://schemas.microsoft.com/office/drawing/2014/main" id="{E6C49EA7-00F6-7EA1-2183-50F3F9306777}"/>
              </a:ext>
            </a:extLst>
          </p:cNvPr>
          <p:cNvSpPr/>
          <p:nvPr/>
        </p:nvSpPr>
        <p:spPr>
          <a:xfrm>
            <a:off x="4108495" y="4300206"/>
            <a:ext cx="2241974" cy="36689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accent2"/>
                </a:solidFill>
                <a:cs typeface="+mn-ea"/>
                <a:sym typeface="+mn-lt"/>
              </a:rPr>
              <a:t>Mineral core</a:t>
            </a:r>
            <a:r>
              <a:rPr lang="zh-CN" altLang="en-US" sz="1600" b="1" dirty="0">
                <a:solidFill>
                  <a:schemeClr val="bg1"/>
                </a:solidFill>
                <a:cs typeface="+mn-ea"/>
                <a:sym typeface="+mn-lt"/>
              </a:rPr>
              <a:t>文字添加</a:t>
            </a:r>
          </a:p>
        </p:txBody>
      </p:sp>
      <p:sp>
        <p:nvSpPr>
          <p:cNvPr id="10" name="矩形 9">
            <a:extLst>
              <a:ext uri="{FF2B5EF4-FFF2-40B4-BE49-F238E27FC236}">
                <a16:creationId xmlns:a16="http://schemas.microsoft.com/office/drawing/2014/main" id="{4A2CEEF5-3AC1-5E34-641A-344E3B4578F0}"/>
              </a:ext>
            </a:extLst>
          </p:cNvPr>
          <p:cNvSpPr/>
          <p:nvPr/>
        </p:nvSpPr>
        <p:spPr>
          <a:xfrm>
            <a:off x="4019735" y="4830768"/>
            <a:ext cx="2241974" cy="36689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1600" b="1" dirty="0">
                <a:solidFill>
                  <a:schemeClr val="accent2"/>
                </a:solidFill>
                <a:cs typeface="+mn-ea"/>
                <a:sym typeface="+mn-lt"/>
              </a:rPr>
              <a:t>metal skin</a:t>
            </a:r>
            <a:r>
              <a:rPr lang="zh-CN" altLang="en-US" sz="1600" b="1" dirty="0">
                <a:solidFill>
                  <a:schemeClr val="bg1"/>
                </a:solidFill>
                <a:cs typeface="+mn-ea"/>
                <a:sym typeface="+mn-lt"/>
              </a:rPr>
              <a:t>文字添加</a:t>
            </a:r>
          </a:p>
        </p:txBody>
      </p:sp>
      <p:sp>
        <p:nvSpPr>
          <p:cNvPr id="11" name="Title 1">
            <a:extLst>
              <a:ext uri="{FF2B5EF4-FFF2-40B4-BE49-F238E27FC236}">
                <a16:creationId xmlns:a16="http://schemas.microsoft.com/office/drawing/2014/main" id="{F33B54B0-D767-0A16-001B-897F173CE4EC}"/>
              </a:ext>
            </a:extLst>
          </p:cNvPr>
          <p:cNvSpPr txBox="1"/>
          <p:nvPr/>
        </p:nvSpPr>
        <p:spPr>
          <a:xfrm>
            <a:off x="1578842" y="396625"/>
            <a:ext cx="8089759" cy="775991"/>
          </a:xfrm>
          <a:prstGeom prst="rect">
            <a:avLst/>
          </a:prstGeom>
        </p:spPr>
        <p:txBody>
          <a:bodyPr anchor="ct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R="509905" algn="just">
              <a:spcBef>
                <a:spcPts val="75"/>
              </a:spcBef>
            </a:pPr>
            <a:r>
              <a:rPr lang="en-US" altLang="zh-CN" sz="4400" kern="100" dirty="0">
                <a:solidFill>
                  <a:schemeClr val="accent5"/>
                </a:solidFill>
                <a:latin typeface="Calibri" panose="020F0502020204030204" pitchFamily="34" charset="0"/>
                <a:ea typeface="宋体" panose="02010600030101010101" pitchFamily="2" charset="-122"/>
                <a:cs typeface="Arial" panose="020B0604020202020204" pitchFamily="34" charset="0"/>
              </a:rPr>
              <a:t>Product introduction</a:t>
            </a:r>
            <a:endParaRPr lang="zh-CN" altLang="en-US" sz="44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32122072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2000"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64" presetClass="path" presetSubtype="0" accel="50000" decel="50000" fill="hold" nodeType="withEffect">
                                  <p:stCondLst>
                                    <p:cond delay="2000"/>
                                  </p:stCondLst>
                                  <p:childTnLst>
                                    <p:animMotion origin="layout" path="M 3.33333E-6 -1.11111E-6 L 3.33333E-6 0.0787 " pathEditMode="relative" rAng="0" ptsTypes="AA">
                                      <p:cBhvr>
                                        <p:cTn id="9" dur="2000" spd="-100000" fill="hold"/>
                                        <p:tgtEl>
                                          <p:spTgt spid="2"/>
                                        </p:tgtEl>
                                        <p:attrNameLst>
                                          <p:attrName>ppt_x</p:attrName>
                                          <p:attrName>ppt_y</p:attrName>
                                        </p:attrNameLst>
                                      </p:cBhvr>
                                      <p:rCtr x="0" y="3935"/>
                                    </p:animMotion>
                                  </p:childTnLst>
                                </p:cTn>
                              </p:par>
                            </p:childTnLst>
                          </p:cTn>
                        </p:par>
                        <p:par>
                          <p:cTn id="10" fill="hold">
                            <p:stCondLst>
                              <p:cond delay="40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458155" y="3023376"/>
            <a:ext cx="6673215" cy="3260090"/>
          </a:xfrm>
          <a:prstGeom prst="rect">
            <a:avLst/>
          </a:prstGeom>
          <a:solidFill>
            <a:schemeClr val="accent5">
              <a:lumMod val="20000"/>
              <a:lumOff val="80000"/>
            </a:schemeClr>
          </a:solidFill>
        </p:spPr>
        <p:txBody>
          <a:bodyPr wrap="square" rtlCol="0">
            <a:noAutofit/>
            <a:scene3d>
              <a:camera prst="orthographicFront"/>
              <a:lightRig rig="threePt" dir="t"/>
            </a:scene3d>
            <a:sp3d contourW="12700"/>
          </a:bodyPr>
          <a:lstStyle/>
          <a:p>
            <a:pPr fontAlgn="auto">
              <a:spcBef>
                <a:spcPts val="1200"/>
              </a:spcBef>
            </a:pPr>
            <a:endParaRPr lang="en-US" altLang="zh-CN" sz="1600" b="1" dirty="0" err="1">
              <a:solidFill>
                <a:schemeClr val="accent2"/>
              </a:solidFill>
              <a:latin typeface="微软雅黑" panose="020B0503020204020204" charset="-122"/>
              <a:ea typeface="微软雅黑" panose="020B0503020204020204" charset="-122"/>
              <a:cs typeface="微软雅黑" panose="020B0503020204020204" charset="-122"/>
            </a:endParaRPr>
          </a:p>
          <a:p>
            <a:pPr fontAlgn="auto">
              <a:spcBef>
                <a:spcPts val="1200"/>
              </a:spcBef>
            </a:pPr>
            <a:r>
              <a:rPr lang="en-US" altLang="zh-CN" sz="1600" b="1" dirty="0">
                <a:solidFill>
                  <a:schemeClr val="accent2"/>
                </a:solidFill>
                <a:latin typeface="微软雅黑" panose="020B0503020204020204" charset="-122"/>
                <a:ea typeface="微软雅黑" panose="020B0503020204020204" charset="-122"/>
                <a:cs typeface="微软雅黑" panose="020B0503020204020204" charset="-122"/>
              </a:rPr>
              <a:t>Al composite</a:t>
            </a:r>
            <a:r>
              <a:rPr lang="zh-CN" altLang="en-US" sz="1600" b="1" dirty="0">
                <a:solidFill>
                  <a:schemeClr val="accent2"/>
                </a:solidFill>
                <a:latin typeface="微软雅黑" panose="020B0503020204020204" charset="-122"/>
                <a:ea typeface="微软雅黑" panose="020B0503020204020204" charset="-122"/>
                <a:cs typeface="微软雅黑" panose="020B0503020204020204" charset="-122"/>
              </a:rPr>
              <a:t>：</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rPr>
              <a:t>paint coating</a:t>
            </a:r>
            <a:r>
              <a:rPr lang="zh-CN" altLang="en-US" sz="1600" dirty="0">
                <a:solidFill>
                  <a:schemeClr val="accent5"/>
                </a:solidFill>
                <a:latin typeface="微软雅黑" panose="020B0503020204020204" charset="-122"/>
                <a:ea typeface="微软雅黑" panose="020B0503020204020204" charset="-122"/>
                <a:cs typeface="微软雅黑" panose="020B0503020204020204" charset="-122"/>
              </a:rPr>
              <a:t>（</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rPr>
              <a:t>general solid color, metallic color, high gloss , prismatic </a:t>
            </a:r>
            <a:r>
              <a:rPr lang="en-US" altLang="zh-CN" sz="1600" dirty="0" err="1">
                <a:solidFill>
                  <a:schemeClr val="accent5"/>
                </a:solidFill>
                <a:latin typeface="微软雅黑" panose="020B0503020204020204" charset="-122"/>
                <a:ea typeface="微软雅黑" panose="020B0503020204020204" charset="-122"/>
                <a:cs typeface="微软雅黑" panose="020B0503020204020204" charset="-122"/>
              </a:rPr>
              <a:t>etc</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rPr>
              <a:t>), artificial paint color: (wood</a:t>
            </a:r>
            <a:r>
              <a:rPr lang="zh-CN" altLang="en-US" sz="1600" dirty="0">
                <a:solidFill>
                  <a:schemeClr val="accent5"/>
                </a:solidFill>
                <a:latin typeface="微软雅黑" panose="020B0503020204020204" charset="-122"/>
                <a:ea typeface="微软雅黑" panose="020B0503020204020204" charset="-122"/>
                <a:cs typeface="微软雅黑" panose="020B0503020204020204" charset="-122"/>
              </a:rPr>
              <a:t>、</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rPr>
              <a:t>stone </a:t>
            </a:r>
            <a:r>
              <a:rPr lang="zh-CN" altLang="en-US" sz="1600" dirty="0">
                <a:solidFill>
                  <a:schemeClr val="accent5"/>
                </a:solidFill>
                <a:latin typeface="微软雅黑" panose="020B0503020204020204" charset="-122"/>
                <a:ea typeface="微软雅黑" panose="020B0503020204020204" charset="-122"/>
                <a:cs typeface="微软雅黑" panose="020B0503020204020204" charset="-122"/>
              </a:rPr>
              <a:t>、</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rPr>
              <a:t>cement</a:t>
            </a:r>
            <a:r>
              <a:rPr lang="zh-CN" altLang="en-US" sz="1600" dirty="0">
                <a:solidFill>
                  <a:schemeClr val="accent5"/>
                </a:solidFill>
                <a:latin typeface="微软雅黑" panose="020B0503020204020204" charset="-122"/>
                <a:ea typeface="微软雅黑" panose="020B0503020204020204" charset="-122"/>
                <a:cs typeface="微软雅黑" panose="020B0503020204020204" charset="-122"/>
              </a:rPr>
              <a:t> </a:t>
            </a:r>
            <a:r>
              <a:rPr lang="en-US" altLang="zh-CN" sz="1600" dirty="0" err="1">
                <a:solidFill>
                  <a:schemeClr val="accent5"/>
                </a:solidFill>
                <a:latin typeface="微软雅黑" panose="020B0503020204020204" charset="-122"/>
                <a:ea typeface="微软雅黑" panose="020B0503020204020204" charset="-122"/>
                <a:cs typeface="微软雅黑" panose="020B0503020204020204" charset="-122"/>
              </a:rPr>
              <a:t>etc</a:t>
            </a:r>
            <a:r>
              <a:rPr lang="zh-CN" altLang="en-US" sz="1600" dirty="0">
                <a:solidFill>
                  <a:schemeClr val="accent5"/>
                </a:solidFill>
                <a:latin typeface="微软雅黑" panose="020B0503020204020204" charset="-122"/>
                <a:ea typeface="微软雅黑" panose="020B0503020204020204" charset="-122"/>
                <a:cs typeface="微软雅黑" panose="020B0503020204020204" charset="-122"/>
              </a:rPr>
              <a:t>）、</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rPr>
              <a:t>anodizing (low gloss, high gloss); film(interior, exterior)</a:t>
            </a:r>
          </a:p>
          <a:p>
            <a:pPr fontAlgn="auto">
              <a:spcBef>
                <a:spcPts val="1200"/>
              </a:spcBef>
            </a:pPr>
            <a:r>
              <a:rPr lang="en-US" altLang="zh-CN" sz="1600" b="1" dirty="0">
                <a:solidFill>
                  <a:schemeClr val="accent2"/>
                </a:solidFill>
                <a:latin typeface="微软雅黑" panose="020B0503020204020204" charset="-122"/>
                <a:ea typeface="微软雅黑" panose="020B0503020204020204" charset="-122"/>
                <a:cs typeface="微软雅黑" panose="020B0503020204020204" charset="-122"/>
                <a:sym typeface="+mn-ea"/>
              </a:rPr>
              <a:t>Stainless steel composite</a:t>
            </a:r>
            <a:r>
              <a:rPr lang="zh-CN" altLang="en-US" sz="1600" b="1" dirty="0">
                <a:solidFill>
                  <a:schemeClr val="accent2"/>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sym typeface="+mn-ea"/>
              </a:rPr>
              <a:t>sand, mirror, brush ,color</a:t>
            </a:r>
            <a:endParaRPr lang="zh-CN" altLang="en-US" sz="16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fontAlgn="auto">
              <a:spcBef>
                <a:spcPts val="1200"/>
              </a:spcBef>
            </a:pPr>
            <a:r>
              <a:rPr lang="en-US" altLang="zh-CN" sz="1600" b="1" dirty="0">
                <a:solidFill>
                  <a:schemeClr val="accent2"/>
                </a:solidFill>
                <a:latin typeface="微软雅黑" panose="020B0503020204020204" charset="-122"/>
                <a:ea typeface="微软雅黑" panose="020B0503020204020204" charset="-122"/>
                <a:cs typeface="微软雅黑" panose="020B0503020204020204" charset="-122"/>
                <a:sym typeface="+mn-ea"/>
              </a:rPr>
              <a:t>Ti-zinc composite </a:t>
            </a:r>
            <a:r>
              <a:rPr lang="zh-CN" altLang="en-US" sz="1600" b="1" dirty="0">
                <a:solidFill>
                  <a:schemeClr val="accent2"/>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sym typeface="+mn-ea"/>
              </a:rPr>
              <a:t>blue gray</a:t>
            </a:r>
            <a:r>
              <a:rPr lang="zh-CN" altLang="en-US" sz="1600" dirty="0">
                <a:solidFill>
                  <a:schemeClr val="accent5"/>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sym typeface="+mn-ea"/>
              </a:rPr>
              <a:t>deep</a:t>
            </a:r>
            <a:r>
              <a:rPr lang="zh-CN" altLang="en-US" sz="1600" dirty="0">
                <a:solidFill>
                  <a:schemeClr val="accent5"/>
                </a:solidFill>
                <a:latin typeface="微软雅黑" panose="020B0503020204020204" charset="-122"/>
                <a:ea typeface="微软雅黑" panose="020B0503020204020204" charset="-122"/>
                <a:cs typeface="微软雅黑" panose="020B0503020204020204" charset="-122"/>
                <a:sym typeface="+mn-ea"/>
              </a:rPr>
              <a:t> </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sym typeface="+mn-ea"/>
              </a:rPr>
              <a:t>gray</a:t>
            </a:r>
            <a:endParaRPr lang="zh-CN" altLang="en-US" sz="1600" b="1" dirty="0">
              <a:solidFill>
                <a:schemeClr val="accent5"/>
              </a:solidFill>
              <a:latin typeface="微软雅黑" panose="020B0503020204020204" charset="-122"/>
              <a:ea typeface="微软雅黑" panose="020B0503020204020204" charset="-122"/>
              <a:cs typeface="微软雅黑" panose="020B0503020204020204" charset="-122"/>
              <a:sym typeface="+mn-ea"/>
            </a:endParaRPr>
          </a:p>
          <a:p>
            <a:pPr fontAlgn="auto">
              <a:spcBef>
                <a:spcPts val="1200"/>
              </a:spcBef>
            </a:pPr>
            <a:r>
              <a:rPr lang="en-US" altLang="zh-CN" sz="1600" b="1" dirty="0">
                <a:solidFill>
                  <a:schemeClr val="accent2"/>
                </a:solidFill>
                <a:latin typeface="微软雅黑" panose="020B0503020204020204" charset="-122"/>
                <a:ea typeface="微软雅黑" panose="020B0503020204020204" charset="-122"/>
                <a:cs typeface="微软雅黑" panose="020B0503020204020204" charset="-122"/>
                <a:sym typeface="+mn-ea"/>
              </a:rPr>
              <a:t>Copper composite</a:t>
            </a:r>
            <a:r>
              <a:rPr lang="zh-CN" altLang="en-US" sz="1600" b="1" dirty="0">
                <a:solidFill>
                  <a:schemeClr val="accent2"/>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accent5"/>
                </a:solidFill>
                <a:latin typeface="微软雅黑" panose="020B0503020204020204" charset="-122"/>
                <a:ea typeface="微软雅黑" panose="020B0503020204020204" charset="-122"/>
                <a:cs typeface="微软雅黑" panose="020B0503020204020204" charset="-122"/>
                <a:sym typeface="+mn-ea"/>
              </a:rPr>
              <a:t>red copper, brass (nature or aged)</a:t>
            </a:r>
          </a:p>
          <a:p>
            <a:pPr fontAlgn="auto">
              <a:spcBef>
                <a:spcPts val="1200"/>
              </a:spcBef>
            </a:pPr>
            <a:r>
              <a:rPr lang="en-US" altLang="zh-CN" sz="1600" b="1" dirty="0">
                <a:solidFill>
                  <a:schemeClr val="accent2"/>
                </a:solidFill>
                <a:latin typeface="微软雅黑" panose="020B0503020204020204" charset="-122"/>
                <a:ea typeface="微软雅黑" panose="020B0503020204020204" charset="-122"/>
                <a:cs typeface="微软雅黑" panose="020B0503020204020204" charset="-122"/>
                <a:sym typeface="+mn-ea"/>
              </a:rPr>
              <a:t>TI composite</a:t>
            </a:r>
            <a:r>
              <a:rPr lang="zh-CN" altLang="en-US" sz="1600" b="1" dirty="0">
                <a:solidFill>
                  <a:schemeClr val="accent2"/>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accent5"/>
                </a:solidFill>
                <a:latin typeface="微软雅黑" panose="020B0503020204020204" charset="-122"/>
                <a:ea typeface="微软雅黑" panose="020B0503020204020204" charset="-122"/>
                <a:sym typeface="+mn-ea"/>
              </a:rPr>
              <a:t>pure</a:t>
            </a:r>
            <a:r>
              <a:rPr lang="zh-CN" altLang="en-US" sz="1600" dirty="0">
                <a:solidFill>
                  <a:schemeClr val="accent5"/>
                </a:solidFill>
                <a:latin typeface="微软雅黑" panose="020B0503020204020204" charset="-122"/>
                <a:ea typeface="微软雅黑" panose="020B0503020204020204" charset="-122"/>
                <a:sym typeface="+mn-ea"/>
              </a:rPr>
              <a:t> </a:t>
            </a:r>
            <a:r>
              <a:rPr lang="en-US" altLang="zh-CN" sz="1600" dirty="0">
                <a:solidFill>
                  <a:schemeClr val="accent5"/>
                </a:solidFill>
                <a:latin typeface="微软雅黑" panose="020B0503020204020204" charset="-122"/>
                <a:ea typeface="微软雅黑" panose="020B0503020204020204" charset="-122"/>
                <a:sym typeface="+mn-ea"/>
              </a:rPr>
              <a:t>Ti</a:t>
            </a:r>
            <a:endParaRPr lang="zh-CN" altLang="en-US" sz="1600" dirty="0">
              <a:solidFill>
                <a:schemeClr val="accent5"/>
              </a:solidFill>
              <a:latin typeface="微软雅黑" panose="020B0503020204020204" charset="-122"/>
              <a:ea typeface="微软雅黑" panose="020B0503020204020204" charset="-122"/>
              <a:sym typeface="+mn-ea"/>
            </a:endParaRPr>
          </a:p>
        </p:txBody>
      </p:sp>
      <p:sp>
        <p:nvSpPr>
          <p:cNvPr id="5" name="矩形 4"/>
          <p:cNvSpPr/>
          <p:nvPr/>
        </p:nvSpPr>
        <p:spPr>
          <a:xfrm>
            <a:off x="458155" y="386327"/>
            <a:ext cx="6671310" cy="23590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chemeClr val="lt1"/>
              </a:solidFill>
              <a:effectLst/>
              <a:uLnTx/>
              <a:uFillTx/>
              <a:latin typeface="+mn-lt"/>
              <a:ea typeface="+mn-ea"/>
              <a:cs typeface="+mn-cs"/>
              <a:sym typeface="Arial" panose="020B0604020202020204"/>
            </a:endParaRPr>
          </a:p>
        </p:txBody>
      </p:sp>
      <p:pic>
        <p:nvPicPr>
          <p:cNvPr id="4" name="图片 3">
            <a:extLst>
              <a:ext uri="{FF2B5EF4-FFF2-40B4-BE49-F238E27FC236}">
                <a16:creationId xmlns:a16="http://schemas.microsoft.com/office/drawing/2014/main" id="{30108E4D-3255-141C-A164-AF152B809901}"/>
              </a:ext>
            </a:extLst>
          </p:cNvPr>
          <p:cNvPicPr>
            <a:picLocks noChangeAspect="1"/>
          </p:cNvPicPr>
          <p:nvPr/>
        </p:nvPicPr>
        <p:blipFill>
          <a:blip r:embed="rId3"/>
          <a:stretch>
            <a:fillRect/>
          </a:stretch>
        </p:blipFill>
        <p:spPr>
          <a:xfrm>
            <a:off x="7468038" y="4888426"/>
            <a:ext cx="4046220" cy="1287780"/>
          </a:xfrm>
          <a:prstGeom prst="rect">
            <a:avLst/>
          </a:prstGeom>
        </p:spPr>
      </p:pic>
      <p:pic>
        <p:nvPicPr>
          <p:cNvPr id="6" name="图片 5">
            <a:extLst>
              <a:ext uri="{FF2B5EF4-FFF2-40B4-BE49-F238E27FC236}">
                <a16:creationId xmlns:a16="http://schemas.microsoft.com/office/drawing/2014/main" id="{AE4442AB-AD8E-6262-DEEE-DCC3DE4FA058}"/>
              </a:ext>
            </a:extLst>
          </p:cNvPr>
          <p:cNvPicPr>
            <a:picLocks noChangeAspect="1"/>
          </p:cNvPicPr>
          <p:nvPr/>
        </p:nvPicPr>
        <p:blipFill>
          <a:blip r:embed="rId4"/>
          <a:stretch>
            <a:fillRect/>
          </a:stretch>
        </p:blipFill>
        <p:spPr>
          <a:xfrm>
            <a:off x="7382083" y="1774320"/>
            <a:ext cx="4214206" cy="1310640"/>
          </a:xfrm>
          <a:prstGeom prst="rect">
            <a:avLst/>
          </a:prstGeom>
        </p:spPr>
      </p:pic>
      <p:pic>
        <p:nvPicPr>
          <p:cNvPr id="8" name="图片 7">
            <a:extLst>
              <a:ext uri="{FF2B5EF4-FFF2-40B4-BE49-F238E27FC236}">
                <a16:creationId xmlns:a16="http://schemas.microsoft.com/office/drawing/2014/main" id="{91180516-CB3E-C85A-66BF-84BA1855BA70}"/>
              </a:ext>
            </a:extLst>
          </p:cNvPr>
          <p:cNvPicPr>
            <a:picLocks noChangeAspect="1"/>
          </p:cNvPicPr>
          <p:nvPr/>
        </p:nvPicPr>
        <p:blipFill>
          <a:blip r:embed="rId5"/>
          <a:stretch>
            <a:fillRect/>
          </a:stretch>
        </p:blipFill>
        <p:spPr>
          <a:xfrm>
            <a:off x="7280541" y="386327"/>
            <a:ext cx="4417291" cy="1280160"/>
          </a:xfrm>
          <a:prstGeom prst="rect">
            <a:avLst/>
          </a:prstGeom>
        </p:spPr>
      </p:pic>
      <p:pic>
        <p:nvPicPr>
          <p:cNvPr id="9" name="图片 8">
            <a:extLst>
              <a:ext uri="{FF2B5EF4-FFF2-40B4-BE49-F238E27FC236}">
                <a16:creationId xmlns:a16="http://schemas.microsoft.com/office/drawing/2014/main" id="{AD0EE707-56C8-9684-91AB-2B004474729E}"/>
              </a:ext>
            </a:extLst>
          </p:cNvPr>
          <p:cNvPicPr>
            <a:picLocks noChangeAspect="1"/>
          </p:cNvPicPr>
          <p:nvPr/>
        </p:nvPicPr>
        <p:blipFill>
          <a:blip r:embed="rId6"/>
          <a:stretch>
            <a:fillRect/>
          </a:stretch>
        </p:blipFill>
        <p:spPr>
          <a:xfrm>
            <a:off x="7464113" y="3346613"/>
            <a:ext cx="4050145" cy="1280160"/>
          </a:xfrm>
          <a:prstGeom prst="rect">
            <a:avLst/>
          </a:prstGeom>
        </p:spPr>
      </p:pic>
      <p:grpSp>
        <p:nvGrpSpPr>
          <p:cNvPr id="10" name="组合 9">
            <a:extLst>
              <a:ext uri="{FF2B5EF4-FFF2-40B4-BE49-F238E27FC236}">
                <a16:creationId xmlns:a16="http://schemas.microsoft.com/office/drawing/2014/main" id="{A71613CA-6EE8-0BA6-3E31-066974D54408}"/>
              </a:ext>
            </a:extLst>
          </p:cNvPr>
          <p:cNvGrpSpPr/>
          <p:nvPr/>
        </p:nvGrpSpPr>
        <p:grpSpPr>
          <a:xfrm>
            <a:off x="807968" y="648580"/>
            <a:ext cx="620940" cy="603763"/>
            <a:chOff x="6810373" y="1577305"/>
            <a:chExt cx="695326" cy="676091"/>
          </a:xfrm>
        </p:grpSpPr>
        <p:sp>
          <p:nvSpPr>
            <p:cNvPr id="11" name="椭圆 10">
              <a:extLst>
                <a:ext uri="{FF2B5EF4-FFF2-40B4-BE49-F238E27FC236}">
                  <a16:creationId xmlns:a16="http://schemas.microsoft.com/office/drawing/2014/main" id="{2792D592-656A-B213-BC76-EBBB7FFE6EE5}"/>
                </a:ext>
              </a:extLst>
            </p:cNvPr>
            <p:cNvSpPr/>
            <p:nvPr/>
          </p:nvSpPr>
          <p:spPr>
            <a:xfrm>
              <a:off x="6819990" y="1577305"/>
              <a:ext cx="676091" cy="676091"/>
            </a:xfrm>
            <a:prstGeom prst="ellipse">
              <a:avLst/>
            </a:prstGeom>
            <a:gradFill>
              <a:gsLst>
                <a:gs pos="0">
                  <a:srgbClr val="E30000"/>
                </a:gs>
                <a:gs pos="100000">
                  <a:srgbClr val="76030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prstClr val="white"/>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3657E5B6-6AEA-CA00-776E-630DE18DB901}"/>
                </a:ext>
              </a:extLst>
            </p:cNvPr>
            <p:cNvSpPr/>
            <p:nvPr/>
          </p:nvSpPr>
          <p:spPr>
            <a:xfrm>
              <a:off x="6810373" y="1653738"/>
              <a:ext cx="695326" cy="516970"/>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03</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2" name="Title 1">
            <a:extLst>
              <a:ext uri="{FF2B5EF4-FFF2-40B4-BE49-F238E27FC236}">
                <a16:creationId xmlns:a16="http://schemas.microsoft.com/office/drawing/2014/main" id="{16613444-C422-01BA-EC33-F9E9781A6191}"/>
              </a:ext>
            </a:extLst>
          </p:cNvPr>
          <p:cNvSpPr txBox="1"/>
          <p:nvPr/>
        </p:nvSpPr>
        <p:spPr>
          <a:xfrm>
            <a:off x="1571395" y="523865"/>
            <a:ext cx="5068556" cy="1005083"/>
          </a:xfrm>
          <a:prstGeom prst="rect">
            <a:avLst/>
          </a:prstGeom>
        </p:spPr>
        <p:txBody>
          <a:bodyPr anchor="ct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R="509905" algn="just">
              <a:spcBef>
                <a:spcPts val="75"/>
              </a:spcBef>
            </a:pPr>
            <a:r>
              <a:rPr lang="en-US" altLang="zh-CN" sz="4400" kern="100" dirty="0">
                <a:solidFill>
                  <a:schemeClr val="accent1"/>
                </a:solidFill>
                <a:latin typeface="Calibri" panose="020F0502020204030204" pitchFamily="34" charset="0"/>
                <a:ea typeface="宋体" panose="02010600030101010101" pitchFamily="2" charset="-122"/>
                <a:cs typeface="Arial" panose="020B0604020202020204" pitchFamily="34" charset="0"/>
              </a:rPr>
              <a:t>Surface Selection</a:t>
            </a:r>
            <a:endParaRPr lang="zh-CN" altLang="en-US" sz="4400" kern="100" dirty="0">
              <a:solidFill>
                <a:schemeClr val="accent1"/>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2000"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64" presetClass="path" presetSubtype="0" accel="50000" decel="50000" fill="hold" nodeType="withEffect">
                                  <p:stCondLst>
                                    <p:cond delay="4000"/>
                                  </p:stCondLst>
                                  <p:childTnLst>
                                    <p:animMotion origin="layout" path="M -3.75E-6 1.11111E-6 L -3.75E-6 0.0787 " pathEditMode="relative" rAng="0" ptsTypes="AA">
                                      <p:cBhvr>
                                        <p:cTn id="9" dur="2000" spd="-100000" fill="hold"/>
                                        <p:tgtEl>
                                          <p:spTgt spid="10"/>
                                        </p:tgtEl>
                                        <p:attrNameLst>
                                          <p:attrName>ppt_x</p:attrName>
                                          <p:attrName>ppt_y</p:attrName>
                                        </p:attrNameLst>
                                      </p:cBhvr>
                                      <p:rCtr x="0" y="3935"/>
                                    </p:animMotion>
                                  </p:childTnLst>
                                </p:cTn>
                              </p:par>
                            </p:childTnLst>
                          </p:cTn>
                        </p:par>
                        <p:par>
                          <p:cTn id="10" fill="hold">
                            <p:stCondLst>
                              <p:cond delay="600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6EFACC2-6B93-7F5E-EA1F-263751BA6140}"/>
              </a:ext>
            </a:extLst>
          </p:cNvPr>
          <p:cNvPicPr>
            <a:picLocks noChangeAspect="1"/>
          </p:cNvPicPr>
          <p:nvPr/>
        </p:nvPicPr>
        <p:blipFill>
          <a:blip r:embed="rId3"/>
          <a:stretch>
            <a:fillRect/>
          </a:stretch>
        </p:blipFill>
        <p:spPr>
          <a:xfrm>
            <a:off x="1711965" y="893378"/>
            <a:ext cx="9253315" cy="4677521"/>
          </a:xfrm>
          <a:prstGeom prst="rect">
            <a:avLst/>
          </a:prstGeom>
        </p:spPr>
      </p:pic>
      <p:sp>
        <p:nvSpPr>
          <p:cNvPr id="3" name="文本框 2">
            <a:extLst>
              <a:ext uri="{FF2B5EF4-FFF2-40B4-BE49-F238E27FC236}">
                <a16:creationId xmlns:a16="http://schemas.microsoft.com/office/drawing/2014/main" id="{CF44F775-C936-B9B2-45CF-47C48BFFA70C}"/>
              </a:ext>
            </a:extLst>
          </p:cNvPr>
          <p:cNvSpPr txBox="1"/>
          <p:nvPr/>
        </p:nvSpPr>
        <p:spPr>
          <a:xfrm>
            <a:off x="2566074" y="5771484"/>
            <a:ext cx="8399205" cy="787523"/>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1600" b="1" dirty="0">
                <a:solidFill>
                  <a:srgbClr val="ED7D31"/>
                </a:solidFill>
                <a:latin typeface="微软雅黑" panose="020B0503020204020204" charset="-122"/>
                <a:ea typeface="微软雅黑" panose="020B0503020204020204" charset="-122"/>
                <a:cs typeface="微软雅黑" panose="020B0503020204020204" charset="-122"/>
              </a:rPr>
              <a:t>Pattern : </a:t>
            </a:r>
            <a:r>
              <a:rPr lang="en-US" altLang="zh-CN" sz="1600" b="1"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I</a:t>
            </a:r>
            <a:r>
              <a:rPr lang="en-US" altLang="zh-CN" sz="1600"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rPr>
              <a:t>t is not only metal type and color with many options. There are also many type of patterns available . Please contact us for color chart.</a:t>
            </a:r>
            <a:endParaRPr lang="zh-CN" altLang="en-US" sz="1600" dirty="0">
              <a:solidFill>
                <a:schemeClr val="accent5">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Tree>
    <p:extLst>
      <p:ext uri="{BB962C8B-B14F-4D97-AF65-F5344CB8AC3E}">
        <p14:creationId xmlns:p14="http://schemas.microsoft.com/office/powerpoint/2010/main" val="7374777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rot="2718682">
            <a:off x="3915987" y="3091501"/>
            <a:ext cx="967341" cy="967341"/>
          </a:xfrm>
          <a:prstGeom prst="rect">
            <a:avLst/>
          </a:prstGeom>
          <a:solidFill>
            <a:schemeClr val="accent5">
              <a:lumMod val="20000"/>
              <a:lumOff val="8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16" name="矩形 15"/>
          <p:cNvSpPr/>
          <p:nvPr/>
        </p:nvSpPr>
        <p:spPr>
          <a:xfrm rot="2718682">
            <a:off x="5444957" y="4641578"/>
            <a:ext cx="967341" cy="967341"/>
          </a:xfrm>
          <a:prstGeom prst="rect">
            <a:avLst/>
          </a:prstGeom>
          <a:solidFill>
            <a:schemeClr val="accent5">
              <a:lumMod val="75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17" name="矩形 16"/>
          <p:cNvSpPr/>
          <p:nvPr/>
        </p:nvSpPr>
        <p:spPr>
          <a:xfrm rot="2718682">
            <a:off x="3137433" y="3860711"/>
            <a:ext cx="967341" cy="967341"/>
          </a:xfrm>
          <a:prstGeom prst="rect">
            <a:avLst/>
          </a:prstGeom>
          <a:solidFill>
            <a:schemeClr val="accent5">
              <a:lumMod val="60000"/>
              <a:lumOff val="4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19" name="矩形 18"/>
          <p:cNvSpPr/>
          <p:nvPr/>
        </p:nvSpPr>
        <p:spPr>
          <a:xfrm rot="2718682">
            <a:off x="6231649" y="3866540"/>
            <a:ext cx="967341" cy="967341"/>
          </a:xfrm>
          <a:prstGeom prst="rect">
            <a:avLst/>
          </a:prstGeom>
          <a:solidFill>
            <a:schemeClr val="accent5">
              <a:lumMod val="60000"/>
              <a:lumOff val="4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20" name="矩形 19"/>
          <p:cNvSpPr/>
          <p:nvPr/>
        </p:nvSpPr>
        <p:spPr>
          <a:xfrm rot="2718682">
            <a:off x="7018343" y="3103156"/>
            <a:ext cx="967341" cy="967341"/>
          </a:xfrm>
          <a:prstGeom prst="rect">
            <a:avLst/>
          </a:prstGeom>
          <a:solidFill>
            <a:schemeClr val="accent5">
              <a:lumMod val="20000"/>
              <a:lumOff val="8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24" name="文本框 23"/>
          <p:cNvSpPr txBox="1"/>
          <p:nvPr/>
        </p:nvSpPr>
        <p:spPr>
          <a:xfrm>
            <a:off x="2829817" y="4142904"/>
            <a:ext cx="1553029" cy="338554"/>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Options</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sp>
        <p:nvSpPr>
          <p:cNvPr id="25" name="文本框 24"/>
          <p:cNvSpPr txBox="1"/>
          <p:nvPr/>
        </p:nvSpPr>
        <p:spPr>
          <a:xfrm>
            <a:off x="3635376" y="3362733"/>
            <a:ext cx="1553029" cy="338554"/>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Green</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5936557" y="4136758"/>
            <a:ext cx="1553029" cy="338554"/>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Shape</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sp>
        <p:nvSpPr>
          <p:cNvPr id="27" name="文本框 26"/>
          <p:cNvSpPr txBox="1"/>
          <p:nvPr/>
        </p:nvSpPr>
        <p:spPr>
          <a:xfrm>
            <a:off x="5158451" y="4909642"/>
            <a:ext cx="1553029" cy="338554"/>
          </a:xfrm>
          <a:prstGeom prst="rect">
            <a:avLst/>
          </a:prstGeom>
          <a:noFill/>
          <a:effectLst>
            <a:outerShdw blurRad="254000" dist="63500" dir="2700000" algn="tl" rotWithShape="0">
              <a:prstClr val="black">
                <a:alpha val="30000"/>
              </a:prstClr>
            </a:outerShdw>
          </a:effectLst>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Durability</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sp>
        <p:nvSpPr>
          <p:cNvPr id="28" name="文本框 27"/>
          <p:cNvSpPr txBox="1"/>
          <p:nvPr/>
        </p:nvSpPr>
        <p:spPr>
          <a:xfrm>
            <a:off x="6748726" y="3376067"/>
            <a:ext cx="1553029" cy="338554"/>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Light</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grpSp>
        <p:nvGrpSpPr>
          <p:cNvPr id="30" name="组合 29"/>
          <p:cNvGrpSpPr/>
          <p:nvPr/>
        </p:nvGrpSpPr>
        <p:grpSpPr>
          <a:xfrm>
            <a:off x="1080974" y="2022348"/>
            <a:ext cx="2837492" cy="584775"/>
            <a:chOff x="833383" y="1814081"/>
            <a:chExt cx="3391554" cy="654098"/>
          </a:xfrm>
        </p:grpSpPr>
        <p:sp>
          <p:nvSpPr>
            <p:cNvPr id="47" name="椭圆 46"/>
            <p:cNvSpPr/>
            <p:nvPr/>
          </p:nvSpPr>
          <p:spPr>
            <a:xfrm>
              <a:off x="833383" y="1981813"/>
              <a:ext cx="134257" cy="1342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ea typeface="微软雅黑" panose="020B0503020204020204" charset="-122"/>
                <a:cs typeface="+mn-ea"/>
                <a:sym typeface="+mn-lt"/>
              </a:endParaRPr>
            </a:p>
          </p:txBody>
        </p:sp>
        <p:sp>
          <p:nvSpPr>
            <p:cNvPr id="48" name="文本框 47"/>
            <p:cNvSpPr txBox="1"/>
            <p:nvPr/>
          </p:nvSpPr>
          <p:spPr>
            <a:xfrm>
              <a:off x="1010508" y="1814081"/>
              <a:ext cx="3214429" cy="654098"/>
            </a:xfrm>
            <a:prstGeom prst="rect">
              <a:avLst/>
            </a:prstGeom>
            <a:noFill/>
          </p:spPr>
          <p:txBody>
            <a:bodyPr wrap="square" rtlCol="0">
              <a:spAutoFit/>
            </a:bodyPr>
            <a:lstStyle/>
            <a:p>
              <a:pPr algn="ctr"/>
              <a:r>
                <a:rPr lang="en-US" altLang="zh-CN" sz="1600" b="1" dirty="0">
                  <a:solidFill>
                    <a:schemeClr val="accent1"/>
                  </a:solidFill>
                  <a:ea typeface="微软雅黑" panose="020B0503020204020204" charset="-122"/>
                  <a:cs typeface="+mn-ea"/>
                  <a:sym typeface="+mn-lt"/>
                </a:rPr>
                <a:t>Non combustible</a:t>
              </a:r>
            </a:p>
            <a:p>
              <a:pPr algn="ctr"/>
              <a:r>
                <a:rPr lang="en-US" altLang="zh-CN" sz="1600" b="1" dirty="0">
                  <a:solidFill>
                    <a:schemeClr val="accent1"/>
                  </a:solidFill>
                  <a:ea typeface="微软雅黑" panose="020B0503020204020204" charset="-122"/>
                  <a:cs typeface="+mn-ea"/>
                  <a:sym typeface="+mn-lt"/>
                </a:rPr>
                <a:t> flame retardant</a:t>
              </a:r>
              <a:endParaRPr lang="zh-CN" altLang="en-US" sz="1600" b="1" dirty="0">
                <a:solidFill>
                  <a:schemeClr val="accent1"/>
                </a:solidFill>
                <a:ea typeface="微软雅黑" panose="020B0503020204020204" charset="-122"/>
                <a:cs typeface="+mn-ea"/>
                <a:sym typeface="+mn-lt"/>
              </a:endParaRPr>
            </a:p>
          </p:txBody>
        </p:sp>
      </p:grpSp>
      <p:grpSp>
        <p:nvGrpSpPr>
          <p:cNvPr id="31" name="组合 30"/>
          <p:cNvGrpSpPr/>
          <p:nvPr/>
        </p:nvGrpSpPr>
        <p:grpSpPr>
          <a:xfrm>
            <a:off x="1292096" y="5311403"/>
            <a:ext cx="1645004" cy="338554"/>
            <a:chOff x="833383" y="2629918"/>
            <a:chExt cx="1966216" cy="378689"/>
          </a:xfrm>
        </p:grpSpPr>
        <p:sp>
          <p:nvSpPr>
            <p:cNvPr id="44" name="椭圆 43"/>
            <p:cNvSpPr/>
            <p:nvPr/>
          </p:nvSpPr>
          <p:spPr>
            <a:xfrm>
              <a:off x="833383" y="2795288"/>
              <a:ext cx="134257" cy="1342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ea typeface="微软雅黑" panose="020B0503020204020204" charset="-122"/>
                <a:cs typeface="+mn-ea"/>
                <a:sym typeface="+mn-lt"/>
              </a:endParaRPr>
            </a:p>
          </p:txBody>
        </p:sp>
        <p:sp>
          <p:nvSpPr>
            <p:cNvPr id="45" name="文本框 44"/>
            <p:cNvSpPr txBox="1"/>
            <p:nvPr/>
          </p:nvSpPr>
          <p:spPr>
            <a:xfrm>
              <a:off x="1100557" y="2629918"/>
              <a:ext cx="1699042" cy="378689"/>
            </a:xfrm>
            <a:prstGeom prst="rect">
              <a:avLst/>
            </a:prstGeom>
            <a:noFill/>
          </p:spPr>
          <p:txBody>
            <a:bodyPr wrap="square" rtlCol="0">
              <a:spAutoFit/>
            </a:bodyPr>
            <a:lstStyle/>
            <a:p>
              <a:pPr algn="ctr"/>
              <a:r>
                <a:rPr lang="en-US" altLang="zh-CN" sz="1600" b="1" dirty="0">
                  <a:solidFill>
                    <a:schemeClr val="accent1"/>
                  </a:solidFill>
                  <a:ea typeface="微软雅黑" panose="020B0503020204020204" charset="-122"/>
                  <a:cs typeface="+mn-ea"/>
                  <a:sym typeface="+mn-lt"/>
                </a:rPr>
                <a:t>Super flat</a:t>
              </a:r>
              <a:endParaRPr lang="zh-CN" altLang="en-US" sz="1600" b="1" dirty="0">
                <a:solidFill>
                  <a:schemeClr val="accent1"/>
                </a:solidFill>
                <a:ea typeface="微软雅黑" panose="020B0503020204020204" charset="-122"/>
                <a:cs typeface="+mn-ea"/>
                <a:sym typeface="+mn-lt"/>
              </a:endParaRPr>
            </a:p>
          </p:txBody>
        </p:sp>
      </p:grpSp>
      <p:grpSp>
        <p:nvGrpSpPr>
          <p:cNvPr id="32" name="组合 31"/>
          <p:cNvGrpSpPr/>
          <p:nvPr/>
        </p:nvGrpSpPr>
        <p:grpSpPr>
          <a:xfrm>
            <a:off x="8411587" y="2021617"/>
            <a:ext cx="3621537" cy="635425"/>
            <a:chOff x="833383" y="3410656"/>
            <a:chExt cx="4328695" cy="710752"/>
          </a:xfrm>
        </p:grpSpPr>
        <p:sp>
          <p:nvSpPr>
            <p:cNvPr id="41" name="椭圆 40"/>
            <p:cNvSpPr/>
            <p:nvPr/>
          </p:nvSpPr>
          <p:spPr>
            <a:xfrm>
              <a:off x="833383" y="3576026"/>
              <a:ext cx="134257" cy="1342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ea typeface="微软雅黑" panose="020B0503020204020204" charset="-122"/>
                <a:cs typeface="+mn-ea"/>
                <a:sym typeface="+mn-lt"/>
              </a:endParaRPr>
            </a:p>
          </p:txBody>
        </p:sp>
        <p:sp>
          <p:nvSpPr>
            <p:cNvPr id="42" name="文本框 41"/>
            <p:cNvSpPr txBox="1"/>
            <p:nvPr/>
          </p:nvSpPr>
          <p:spPr>
            <a:xfrm>
              <a:off x="1084985" y="3410656"/>
              <a:ext cx="1752836" cy="378688"/>
            </a:xfrm>
            <a:prstGeom prst="rect">
              <a:avLst/>
            </a:prstGeom>
            <a:noFill/>
          </p:spPr>
          <p:txBody>
            <a:bodyPr wrap="square" rtlCol="0">
              <a:spAutoFit/>
            </a:bodyPr>
            <a:lstStyle/>
            <a:p>
              <a:pPr algn="ctr"/>
              <a:r>
                <a:rPr lang="en-US" altLang="zh-CN" sz="1600" b="1" dirty="0">
                  <a:solidFill>
                    <a:schemeClr val="accent1"/>
                  </a:solidFill>
                  <a:ea typeface="微软雅黑" panose="020B0503020204020204" charset="-122"/>
                  <a:cs typeface="+mn-ea"/>
                  <a:sym typeface="+mn-lt"/>
                </a:rPr>
                <a:t>Big size </a:t>
              </a:r>
              <a:endParaRPr lang="zh-CN" altLang="en-US" sz="1600" b="1" dirty="0">
                <a:solidFill>
                  <a:schemeClr val="accent1"/>
                </a:solidFill>
                <a:ea typeface="微软雅黑" panose="020B0503020204020204" charset="-122"/>
                <a:cs typeface="+mn-ea"/>
                <a:sym typeface="+mn-lt"/>
              </a:endParaRPr>
            </a:p>
          </p:txBody>
        </p:sp>
        <p:sp>
          <p:nvSpPr>
            <p:cNvPr id="43" name="矩形 42"/>
            <p:cNvSpPr/>
            <p:nvPr/>
          </p:nvSpPr>
          <p:spPr>
            <a:xfrm>
              <a:off x="1259559" y="3742720"/>
              <a:ext cx="3902519" cy="378688"/>
            </a:xfrm>
            <a:prstGeom prst="rect">
              <a:avLst/>
            </a:prstGeom>
            <a:noFill/>
          </p:spPr>
          <p:txBody>
            <a:bodyPr wrap="square" rtlCol="0">
              <a:spAutoFit/>
            </a:bodyPr>
            <a:lstStyle/>
            <a:p>
              <a:r>
                <a:rPr lang="zh-CN" altLang="en-US" sz="1200" dirty="0">
                  <a:solidFill>
                    <a:schemeClr val="tx1">
                      <a:lumMod val="50000"/>
                      <a:lumOff val="50000"/>
                    </a:schemeClr>
                  </a:solidFill>
                </a:rPr>
                <a:t> </a:t>
              </a:r>
              <a:r>
                <a:rPr lang="en-US" altLang="zh-CN" sz="1600" b="1" dirty="0">
                  <a:solidFill>
                    <a:schemeClr val="accent1"/>
                  </a:solidFill>
                  <a:ea typeface="微软雅黑" panose="020B0503020204020204" charset="-122"/>
                  <a:cs typeface="+mn-ea"/>
                </a:rPr>
                <a:t>2000*8000 available</a:t>
              </a:r>
              <a:endParaRPr lang="zh-CN" altLang="en-US" sz="1600" b="1" dirty="0">
                <a:solidFill>
                  <a:schemeClr val="accent1"/>
                </a:solidFill>
                <a:ea typeface="微软雅黑" panose="020B0503020204020204" charset="-122"/>
                <a:cs typeface="+mn-ea"/>
              </a:endParaRPr>
            </a:p>
          </p:txBody>
        </p:sp>
      </p:grpSp>
      <p:grpSp>
        <p:nvGrpSpPr>
          <p:cNvPr id="33" name="组合 32"/>
          <p:cNvGrpSpPr/>
          <p:nvPr/>
        </p:nvGrpSpPr>
        <p:grpSpPr>
          <a:xfrm>
            <a:off x="8768141" y="5367388"/>
            <a:ext cx="2047959" cy="338554"/>
            <a:chOff x="833383" y="4186207"/>
            <a:chExt cx="2447853" cy="387276"/>
          </a:xfrm>
        </p:grpSpPr>
        <p:sp>
          <p:nvSpPr>
            <p:cNvPr id="38" name="椭圆 37"/>
            <p:cNvSpPr/>
            <p:nvPr/>
          </p:nvSpPr>
          <p:spPr>
            <a:xfrm>
              <a:off x="833383" y="4351577"/>
              <a:ext cx="134257" cy="1342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ea typeface="微软雅黑" panose="020B0503020204020204" charset="-122"/>
                <a:cs typeface="+mn-ea"/>
                <a:sym typeface="+mn-lt"/>
              </a:endParaRPr>
            </a:p>
          </p:txBody>
        </p:sp>
        <p:sp>
          <p:nvSpPr>
            <p:cNvPr id="39" name="文本框 38"/>
            <p:cNvSpPr txBox="1"/>
            <p:nvPr/>
          </p:nvSpPr>
          <p:spPr>
            <a:xfrm>
              <a:off x="1081763" y="4186207"/>
              <a:ext cx="2199473" cy="387276"/>
            </a:xfrm>
            <a:prstGeom prst="rect">
              <a:avLst/>
            </a:prstGeom>
            <a:noFill/>
          </p:spPr>
          <p:txBody>
            <a:bodyPr wrap="square" rtlCol="0">
              <a:spAutoFit/>
            </a:bodyPr>
            <a:lstStyle/>
            <a:p>
              <a:pPr algn="ctr"/>
              <a:r>
                <a:rPr lang="en-US" altLang="zh-CN" sz="1600" b="1" dirty="0">
                  <a:solidFill>
                    <a:schemeClr val="accent1"/>
                  </a:solidFill>
                  <a:ea typeface="微软雅黑" panose="020B0503020204020204" charset="-122"/>
                  <a:cs typeface="+mn-ea"/>
                  <a:sym typeface="+mn-lt"/>
                </a:rPr>
                <a:t>Color </a:t>
              </a:r>
              <a:r>
                <a:rPr lang="en-US" altLang="zh-CN" sz="1600" b="1" dirty="0" err="1">
                  <a:solidFill>
                    <a:schemeClr val="accent1"/>
                  </a:solidFill>
                  <a:ea typeface="微软雅黑" panose="020B0503020204020204" charset="-122"/>
                  <a:cs typeface="+mn-ea"/>
                  <a:sym typeface="+mn-lt"/>
                </a:rPr>
                <a:t>consistencity</a:t>
              </a:r>
              <a:endParaRPr lang="zh-CN" altLang="en-US" sz="1600" b="1" dirty="0">
                <a:solidFill>
                  <a:schemeClr val="accent1"/>
                </a:solidFill>
                <a:ea typeface="微软雅黑" panose="020B0503020204020204" charset="-122"/>
                <a:cs typeface="+mn-ea"/>
                <a:sym typeface="+mn-lt"/>
              </a:endParaRPr>
            </a:p>
          </p:txBody>
        </p:sp>
      </p:grpSp>
      <p:sp>
        <p:nvSpPr>
          <p:cNvPr id="58" name="矩形 57"/>
          <p:cNvSpPr/>
          <p:nvPr/>
        </p:nvSpPr>
        <p:spPr>
          <a:xfrm rot="2718682">
            <a:off x="4687533" y="2331599"/>
            <a:ext cx="967341" cy="967341"/>
          </a:xfrm>
          <a:prstGeom prst="rect">
            <a:avLst/>
          </a:prstGeom>
          <a:solidFill>
            <a:schemeClr val="accent2">
              <a:lumMod val="40000"/>
              <a:lumOff val="6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59" name="文本框 58"/>
          <p:cNvSpPr txBox="1"/>
          <p:nvPr/>
        </p:nvSpPr>
        <p:spPr>
          <a:xfrm>
            <a:off x="4406922" y="2602831"/>
            <a:ext cx="1553029" cy="338554"/>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Super flat</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sp>
        <p:nvSpPr>
          <p:cNvPr id="60" name="矩形 59"/>
          <p:cNvSpPr/>
          <p:nvPr/>
        </p:nvSpPr>
        <p:spPr>
          <a:xfrm rot="2718682">
            <a:off x="5473891" y="1576052"/>
            <a:ext cx="967341" cy="967341"/>
          </a:xfrm>
          <a:prstGeom prst="rect">
            <a:avLst/>
          </a:prstGeom>
          <a:solidFill>
            <a:schemeClr val="accent2">
              <a:lumMod val="60000"/>
              <a:lumOff val="4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61" name="文本框 60"/>
          <p:cNvSpPr txBox="1"/>
          <p:nvPr/>
        </p:nvSpPr>
        <p:spPr>
          <a:xfrm>
            <a:off x="5190781" y="1798478"/>
            <a:ext cx="1553029" cy="584775"/>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Flame retardant</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sp>
        <p:nvSpPr>
          <p:cNvPr id="62" name="矩形 61"/>
          <p:cNvSpPr/>
          <p:nvPr/>
        </p:nvSpPr>
        <p:spPr>
          <a:xfrm rot="2718682">
            <a:off x="5462810" y="3080546"/>
            <a:ext cx="967341" cy="967341"/>
          </a:xfrm>
          <a:prstGeom prst="rect">
            <a:avLst/>
          </a:prstGeom>
          <a:solidFill>
            <a:schemeClr val="accent2">
              <a:lumMod val="60000"/>
              <a:lumOff val="4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63" name="文本框 62"/>
          <p:cNvSpPr txBox="1"/>
          <p:nvPr/>
        </p:nvSpPr>
        <p:spPr>
          <a:xfrm>
            <a:off x="5182199" y="3351778"/>
            <a:ext cx="1553029" cy="338554"/>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Color </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sp>
        <p:nvSpPr>
          <p:cNvPr id="64" name="矩形 63"/>
          <p:cNvSpPr/>
          <p:nvPr/>
        </p:nvSpPr>
        <p:spPr>
          <a:xfrm rot="2718682">
            <a:off x="4679948" y="3838386"/>
            <a:ext cx="967341" cy="967341"/>
          </a:xfrm>
          <a:prstGeom prst="rect">
            <a:avLst/>
          </a:prstGeom>
          <a:solidFill>
            <a:schemeClr val="accent5">
              <a:lumMod val="40000"/>
              <a:lumOff val="6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65" name="文本框 64"/>
          <p:cNvSpPr txBox="1"/>
          <p:nvPr/>
        </p:nvSpPr>
        <p:spPr>
          <a:xfrm>
            <a:off x="4399337" y="4109618"/>
            <a:ext cx="1553029" cy="338554"/>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impact</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sp>
        <p:nvSpPr>
          <p:cNvPr id="66" name="矩形 65"/>
          <p:cNvSpPr/>
          <p:nvPr/>
        </p:nvSpPr>
        <p:spPr>
          <a:xfrm rot="2718682">
            <a:off x="6247570" y="2330627"/>
            <a:ext cx="967341" cy="967341"/>
          </a:xfrm>
          <a:prstGeom prst="rect">
            <a:avLst/>
          </a:prstGeom>
          <a:solidFill>
            <a:schemeClr val="accent2">
              <a:lumMod val="40000"/>
              <a:lumOff val="6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67" name="文本框 66"/>
          <p:cNvSpPr txBox="1"/>
          <p:nvPr/>
        </p:nvSpPr>
        <p:spPr>
          <a:xfrm>
            <a:off x="5966959" y="2601859"/>
            <a:ext cx="1553029" cy="338554"/>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mn-ea"/>
                <a:sym typeface="+mn-lt"/>
              </a:rPr>
              <a:t>Big size</a:t>
            </a:r>
            <a:endParaRPr lang="zh-CN" altLang="en-US" sz="1600" dirty="0">
              <a:solidFill>
                <a:schemeClr val="bg1"/>
              </a:solidFill>
              <a:latin typeface="微软雅黑" panose="020B0503020204020204" charset="-122"/>
              <a:ea typeface="微软雅黑" panose="020B0503020204020204" charset="-122"/>
              <a:cs typeface="+mn-ea"/>
              <a:sym typeface="+mn-lt"/>
            </a:endParaRPr>
          </a:p>
        </p:txBody>
      </p:sp>
      <p:sp>
        <p:nvSpPr>
          <p:cNvPr id="68" name="矩形 67"/>
          <p:cNvSpPr/>
          <p:nvPr/>
        </p:nvSpPr>
        <p:spPr>
          <a:xfrm rot="2718682">
            <a:off x="7792383" y="3856185"/>
            <a:ext cx="967341" cy="967341"/>
          </a:xfrm>
          <a:prstGeom prst="rect">
            <a:avLst/>
          </a:prstGeom>
          <a:solidFill>
            <a:schemeClr val="accent5">
              <a:lumMod val="40000"/>
              <a:lumOff val="60000"/>
            </a:schemeClr>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cs typeface="+mn-ea"/>
              <a:sym typeface="+mn-lt"/>
            </a:endParaRPr>
          </a:p>
        </p:txBody>
      </p:sp>
      <p:sp>
        <p:nvSpPr>
          <p:cNvPr id="69" name="文本框 68"/>
          <p:cNvSpPr txBox="1"/>
          <p:nvPr/>
        </p:nvSpPr>
        <p:spPr>
          <a:xfrm>
            <a:off x="7511772" y="4127417"/>
            <a:ext cx="1553029" cy="338554"/>
          </a:xfrm>
          <a:prstGeom prst="rect">
            <a:avLst/>
          </a:prstGeom>
          <a:noFill/>
        </p:spPr>
        <p:txBody>
          <a:bodyPr wrap="square" rtlCol="0">
            <a:spAutoFit/>
          </a:bodyPr>
          <a:lstStyle/>
          <a:p>
            <a:pPr algn="ctr"/>
            <a:r>
              <a:rPr lang="en-US" altLang="zh-CN" sz="1600" dirty="0">
                <a:solidFill>
                  <a:schemeClr val="accent1"/>
                </a:solidFill>
                <a:latin typeface="微软雅黑" panose="020B0503020204020204" charset="-122"/>
                <a:ea typeface="微软雅黑" panose="020B0503020204020204" charset="-122"/>
                <a:cs typeface="+mn-ea"/>
                <a:sym typeface="+mn-lt"/>
              </a:rPr>
              <a:t>Economy</a:t>
            </a:r>
            <a:endParaRPr lang="zh-CN" altLang="en-US" sz="1600" dirty="0">
              <a:solidFill>
                <a:schemeClr val="accent1"/>
              </a:solidFill>
              <a:latin typeface="微软雅黑" panose="020B0503020204020204" charset="-122"/>
              <a:ea typeface="微软雅黑" panose="020B0503020204020204" charset="-122"/>
              <a:cs typeface="+mn-ea"/>
              <a:sym typeface="+mn-lt"/>
            </a:endParaRPr>
          </a:p>
        </p:txBody>
      </p:sp>
      <p:grpSp>
        <p:nvGrpSpPr>
          <p:cNvPr id="2" name="组合 1">
            <a:extLst>
              <a:ext uri="{FF2B5EF4-FFF2-40B4-BE49-F238E27FC236}">
                <a16:creationId xmlns:a16="http://schemas.microsoft.com/office/drawing/2014/main" id="{4D3FACE0-C3AE-9A1A-1966-766FCF7FEDC5}"/>
              </a:ext>
            </a:extLst>
          </p:cNvPr>
          <p:cNvGrpSpPr/>
          <p:nvPr/>
        </p:nvGrpSpPr>
        <p:grpSpPr>
          <a:xfrm>
            <a:off x="521813" y="623787"/>
            <a:ext cx="620940" cy="603763"/>
            <a:chOff x="6810373" y="1577305"/>
            <a:chExt cx="695326" cy="676091"/>
          </a:xfrm>
        </p:grpSpPr>
        <p:sp>
          <p:nvSpPr>
            <p:cNvPr id="3" name="椭圆 2">
              <a:extLst>
                <a:ext uri="{FF2B5EF4-FFF2-40B4-BE49-F238E27FC236}">
                  <a16:creationId xmlns:a16="http://schemas.microsoft.com/office/drawing/2014/main" id="{8FFC4EE6-637E-D850-148A-03394DEF515B}"/>
                </a:ext>
              </a:extLst>
            </p:cNvPr>
            <p:cNvSpPr/>
            <p:nvPr/>
          </p:nvSpPr>
          <p:spPr>
            <a:xfrm>
              <a:off x="6819990" y="1577305"/>
              <a:ext cx="676091" cy="676091"/>
            </a:xfrm>
            <a:prstGeom prst="ellipse">
              <a:avLst/>
            </a:prstGeom>
            <a:gradFill>
              <a:gsLst>
                <a:gs pos="0">
                  <a:srgbClr val="E30000"/>
                </a:gs>
                <a:gs pos="100000">
                  <a:srgbClr val="76030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prstClr val="white"/>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F44A382D-4F0A-F917-3A5C-D94D9CC0F544}"/>
                </a:ext>
              </a:extLst>
            </p:cNvPr>
            <p:cNvSpPr/>
            <p:nvPr/>
          </p:nvSpPr>
          <p:spPr>
            <a:xfrm>
              <a:off x="6810373" y="1653738"/>
              <a:ext cx="695326" cy="516970"/>
            </a:xfrm>
            <a:prstGeom prst="rect">
              <a:avLst/>
            </a:prstGeom>
            <a:effectLst/>
          </p:spPr>
          <p:txBody>
            <a:bodyPr wrap="square">
              <a:spAutoFit/>
            </a:bodyPr>
            <a:lstStyle/>
            <a:p>
              <a:pPr algn="ctr"/>
              <a:r>
                <a:rPr lang="en-US" altLang="zh-CN" sz="2400" b="1" dirty="0">
                  <a:solidFill>
                    <a:prstClr val="white"/>
                  </a:solidFill>
                  <a:latin typeface="微软雅黑" panose="020B0503020204020204" pitchFamily="34" charset="-122"/>
                  <a:ea typeface="微软雅黑" panose="020B0503020204020204" pitchFamily="34" charset="-122"/>
                </a:rPr>
                <a:t>04</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
        <p:nvSpPr>
          <p:cNvPr id="5" name="Title 1">
            <a:extLst>
              <a:ext uri="{FF2B5EF4-FFF2-40B4-BE49-F238E27FC236}">
                <a16:creationId xmlns:a16="http://schemas.microsoft.com/office/drawing/2014/main" id="{8132F16B-404E-D734-B330-BF759D35236B}"/>
              </a:ext>
            </a:extLst>
          </p:cNvPr>
          <p:cNvSpPr txBox="1"/>
          <p:nvPr/>
        </p:nvSpPr>
        <p:spPr>
          <a:xfrm>
            <a:off x="1460921" y="453756"/>
            <a:ext cx="5843849" cy="1005083"/>
          </a:xfrm>
          <a:prstGeom prst="rect">
            <a:avLst/>
          </a:prstGeom>
        </p:spPr>
        <p:txBody>
          <a:bodyPr anchor="ct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R="509905" algn="just">
              <a:spcBef>
                <a:spcPts val="75"/>
              </a:spcBef>
            </a:pPr>
            <a:r>
              <a:rPr lang="en-US" altLang="zh-CN" sz="4400" kern="100" dirty="0">
                <a:solidFill>
                  <a:schemeClr val="accent5"/>
                </a:solidFill>
                <a:latin typeface="Calibri" panose="020F0502020204030204" pitchFamily="34" charset="0"/>
                <a:ea typeface="宋体" panose="02010600030101010101" pitchFamily="2" charset="-122"/>
                <a:cs typeface="Arial" panose="020B0604020202020204" pitchFamily="34" charset="0"/>
              </a:rPr>
              <a:t>Typical Characteristics</a:t>
            </a:r>
            <a:endParaRPr lang="zh-CN" altLang="en-US" sz="44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0">
                                          <p:val>
                                            <p:fltVal val="0"/>
                                          </p:val>
                                        </p:tav>
                                        <p:tav tm="100000">
                                          <p:val>
                                            <p:strVal val="#ppt_w"/>
                                          </p:val>
                                        </p:tav>
                                      </p:tavLst>
                                    </p:anim>
                                    <p:anim calcmode="lin" valueType="num">
                                      <p:cBhvr>
                                        <p:cTn id="20" dur="500" fill="hold"/>
                                        <p:tgtEl>
                                          <p:spTgt spid="58"/>
                                        </p:tgtEl>
                                        <p:attrNameLst>
                                          <p:attrName>ppt_h</p:attrName>
                                        </p:attrNameLst>
                                      </p:cBhvr>
                                      <p:tavLst>
                                        <p:tav tm="0">
                                          <p:val>
                                            <p:fltVal val="0"/>
                                          </p:val>
                                        </p:tav>
                                        <p:tav tm="100000">
                                          <p:val>
                                            <p:strVal val="#ppt_h"/>
                                          </p:val>
                                        </p:tav>
                                      </p:tavLst>
                                    </p:anim>
                                    <p:animEffect transition="in" filter="fade">
                                      <p:cBhvr>
                                        <p:cTn id="21" dur="500"/>
                                        <p:tgtEl>
                                          <p:spTgt spid="5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500" fill="hold"/>
                                        <p:tgtEl>
                                          <p:spTgt spid="59"/>
                                        </p:tgtEl>
                                        <p:attrNameLst>
                                          <p:attrName>ppt_w</p:attrName>
                                        </p:attrNameLst>
                                      </p:cBhvr>
                                      <p:tavLst>
                                        <p:tav tm="0">
                                          <p:val>
                                            <p:fltVal val="0"/>
                                          </p:val>
                                        </p:tav>
                                        <p:tav tm="100000">
                                          <p:val>
                                            <p:strVal val="#ppt_w"/>
                                          </p:val>
                                        </p:tav>
                                      </p:tavLst>
                                    </p:anim>
                                    <p:anim calcmode="lin" valueType="num">
                                      <p:cBhvr>
                                        <p:cTn id="26" dur="500" fill="hold"/>
                                        <p:tgtEl>
                                          <p:spTgt spid="59"/>
                                        </p:tgtEl>
                                        <p:attrNameLst>
                                          <p:attrName>ppt_h</p:attrName>
                                        </p:attrNameLst>
                                      </p:cBhvr>
                                      <p:tavLst>
                                        <p:tav tm="0">
                                          <p:val>
                                            <p:fltVal val="0"/>
                                          </p:val>
                                        </p:tav>
                                        <p:tav tm="100000">
                                          <p:val>
                                            <p:strVal val="#ppt_h"/>
                                          </p:val>
                                        </p:tav>
                                      </p:tavLst>
                                    </p:anim>
                                    <p:animEffect transition="in" filter="fade">
                                      <p:cBhvr>
                                        <p:cTn id="27" dur="500"/>
                                        <p:tgtEl>
                                          <p:spTgt spid="59"/>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500" fill="hold"/>
                                        <p:tgtEl>
                                          <p:spTgt spid="66"/>
                                        </p:tgtEl>
                                        <p:attrNameLst>
                                          <p:attrName>ppt_w</p:attrName>
                                        </p:attrNameLst>
                                      </p:cBhvr>
                                      <p:tavLst>
                                        <p:tav tm="0">
                                          <p:val>
                                            <p:fltVal val="0"/>
                                          </p:val>
                                        </p:tav>
                                        <p:tav tm="100000">
                                          <p:val>
                                            <p:strVal val="#ppt_w"/>
                                          </p:val>
                                        </p:tav>
                                      </p:tavLst>
                                    </p:anim>
                                    <p:anim calcmode="lin" valueType="num">
                                      <p:cBhvr>
                                        <p:cTn id="32" dur="500" fill="hold"/>
                                        <p:tgtEl>
                                          <p:spTgt spid="66"/>
                                        </p:tgtEl>
                                        <p:attrNameLst>
                                          <p:attrName>ppt_h</p:attrName>
                                        </p:attrNameLst>
                                      </p:cBhvr>
                                      <p:tavLst>
                                        <p:tav tm="0">
                                          <p:val>
                                            <p:fltVal val="0"/>
                                          </p:val>
                                        </p:tav>
                                        <p:tav tm="100000">
                                          <p:val>
                                            <p:strVal val="#ppt_h"/>
                                          </p:val>
                                        </p:tav>
                                      </p:tavLst>
                                    </p:anim>
                                    <p:animEffect transition="in" filter="fade">
                                      <p:cBhvr>
                                        <p:cTn id="33" dur="500"/>
                                        <p:tgtEl>
                                          <p:spTgt spid="6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500" fill="hold"/>
                                        <p:tgtEl>
                                          <p:spTgt spid="67"/>
                                        </p:tgtEl>
                                        <p:attrNameLst>
                                          <p:attrName>ppt_w</p:attrName>
                                        </p:attrNameLst>
                                      </p:cBhvr>
                                      <p:tavLst>
                                        <p:tav tm="0">
                                          <p:val>
                                            <p:fltVal val="0"/>
                                          </p:val>
                                        </p:tav>
                                        <p:tav tm="100000">
                                          <p:val>
                                            <p:strVal val="#ppt_w"/>
                                          </p:val>
                                        </p:tav>
                                      </p:tavLst>
                                    </p:anim>
                                    <p:anim calcmode="lin" valueType="num">
                                      <p:cBhvr>
                                        <p:cTn id="38" dur="500" fill="hold"/>
                                        <p:tgtEl>
                                          <p:spTgt spid="67"/>
                                        </p:tgtEl>
                                        <p:attrNameLst>
                                          <p:attrName>ppt_h</p:attrName>
                                        </p:attrNameLst>
                                      </p:cBhvr>
                                      <p:tavLst>
                                        <p:tav tm="0">
                                          <p:val>
                                            <p:fltVal val="0"/>
                                          </p:val>
                                        </p:tav>
                                        <p:tav tm="100000">
                                          <p:val>
                                            <p:strVal val="#ppt_h"/>
                                          </p:val>
                                        </p:tav>
                                      </p:tavLst>
                                    </p:anim>
                                    <p:animEffect transition="in" filter="fade">
                                      <p:cBhvr>
                                        <p:cTn id="39" dur="500"/>
                                        <p:tgtEl>
                                          <p:spTgt spid="67"/>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500" fill="hold"/>
                                        <p:tgtEl>
                                          <p:spTgt spid="63"/>
                                        </p:tgtEl>
                                        <p:attrNameLst>
                                          <p:attrName>ppt_w</p:attrName>
                                        </p:attrNameLst>
                                      </p:cBhvr>
                                      <p:tavLst>
                                        <p:tav tm="0">
                                          <p:val>
                                            <p:fltVal val="0"/>
                                          </p:val>
                                        </p:tav>
                                        <p:tav tm="100000">
                                          <p:val>
                                            <p:strVal val="#ppt_w"/>
                                          </p:val>
                                        </p:tav>
                                      </p:tavLst>
                                    </p:anim>
                                    <p:anim calcmode="lin" valueType="num">
                                      <p:cBhvr>
                                        <p:cTn id="50" dur="500" fill="hold"/>
                                        <p:tgtEl>
                                          <p:spTgt spid="63"/>
                                        </p:tgtEl>
                                        <p:attrNameLst>
                                          <p:attrName>ppt_h</p:attrName>
                                        </p:attrNameLst>
                                      </p:cBhvr>
                                      <p:tavLst>
                                        <p:tav tm="0">
                                          <p:val>
                                            <p:fltVal val="0"/>
                                          </p:val>
                                        </p:tav>
                                        <p:tav tm="100000">
                                          <p:val>
                                            <p:strVal val="#ppt_h"/>
                                          </p:val>
                                        </p:tav>
                                      </p:tavLst>
                                    </p:anim>
                                    <p:animEffect transition="in" filter="fade">
                                      <p:cBhvr>
                                        <p:cTn id="51" dur="500"/>
                                        <p:tgtEl>
                                          <p:spTgt spid="6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Effect transition="in" filter="fade">
                                      <p:cBhvr>
                                        <p:cTn id="63" dur="500"/>
                                        <p:tgtEl>
                                          <p:spTgt spid="25"/>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Effect transition="in" filter="fade">
                                      <p:cBhvr>
                                        <p:cTn id="81" dur="500"/>
                                        <p:tgtEl>
                                          <p:spTgt spid="17"/>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Effect transition="in" filter="fade">
                                      <p:cBhvr>
                                        <p:cTn id="87" dur="500"/>
                                        <p:tgtEl>
                                          <p:spTgt spid="24"/>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64"/>
                                        </p:tgtEl>
                                        <p:attrNameLst>
                                          <p:attrName>style.visibility</p:attrName>
                                        </p:attrNameLst>
                                      </p:cBhvr>
                                      <p:to>
                                        <p:strVal val="visible"/>
                                      </p:to>
                                    </p:set>
                                    <p:anim calcmode="lin" valueType="num">
                                      <p:cBhvr>
                                        <p:cTn id="91" dur="500" fill="hold"/>
                                        <p:tgtEl>
                                          <p:spTgt spid="64"/>
                                        </p:tgtEl>
                                        <p:attrNameLst>
                                          <p:attrName>ppt_w</p:attrName>
                                        </p:attrNameLst>
                                      </p:cBhvr>
                                      <p:tavLst>
                                        <p:tav tm="0">
                                          <p:val>
                                            <p:fltVal val="0"/>
                                          </p:val>
                                        </p:tav>
                                        <p:tav tm="100000">
                                          <p:val>
                                            <p:strVal val="#ppt_w"/>
                                          </p:val>
                                        </p:tav>
                                      </p:tavLst>
                                    </p:anim>
                                    <p:anim calcmode="lin" valueType="num">
                                      <p:cBhvr>
                                        <p:cTn id="92" dur="500" fill="hold"/>
                                        <p:tgtEl>
                                          <p:spTgt spid="64"/>
                                        </p:tgtEl>
                                        <p:attrNameLst>
                                          <p:attrName>ppt_h</p:attrName>
                                        </p:attrNameLst>
                                      </p:cBhvr>
                                      <p:tavLst>
                                        <p:tav tm="0">
                                          <p:val>
                                            <p:fltVal val="0"/>
                                          </p:val>
                                        </p:tav>
                                        <p:tav tm="100000">
                                          <p:val>
                                            <p:strVal val="#ppt_h"/>
                                          </p:val>
                                        </p:tav>
                                      </p:tavLst>
                                    </p:anim>
                                    <p:animEffect transition="in" filter="fade">
                                      <p:cBhvr>
                                        <p:cTn id="93" dur="500"/>
                                        <p:tgtEl>
                                          <p:spTgt spid="64"/>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65"/>
                                        </p:tgtEl>
                                        <p:attrNameLst>
                                          <p:attrName>style.visibility</p:attrName>
                                        </p:attrNameLst>
                                      </p:cBhvr>
                                      <p:to>
                                        <p:strVal val="visible"/>
                                      </p:to>
                                    </p:set>
                                    <p:anim calcmode="lin" valueType="num">
                                      <p:cBhvr>
                                        <p:cTn id="97" dur="500" fill="hold"/>
                                        <p:tgtEl>
                                          <p:spTgt spid="65"/>
                                        </p:tgtEl>
                                        <p:attrNameLst>
                                          <p:attrName>ppt_w</p:attrName>
                                        </p:attrNameLst>
                                      </p:cBhvr>
                                      <p:tavLst>
                                        <p:tav tm="0">
                                          <p:val>
                                            <p:fltVal val="0"/>
                                          </p:val>
                                        </p:tav>
                                        <p:tav tm="100000">
                                          <p:val>
                                            <p:strVal val="#ppt_w"/>
                                          </p:val>
                                        </p:tav>
                                      </p:tavLst>
                                    </p:anim>
                                    <p:anim calcmode="lin" valueType="num">
                                      <p:cBhvr>
                                        <p:cTn id="98" dur="500" fill="hold"/>
                                        <p:tgtEl>
                                          <p:spTgt spid="65"/>
                                        </p:tgtEl>
                                        <p:attrNameLst>
                                          <p:attrName>ppt_h</p:attrName>
                                        </p:attrNameLst>
                                      </p:cBhvr>
                                      <p:tavLst>
                                        <p:tav tm="0">
                                          <p:val>
                                            <p:fltVal val="0"/>
                                          </p:val>
                                        </p:tav>
                                        <p:tav tm="100000">
                                          <p:val>
                                            <p:strVal val="#ppt_h"/>
                                          </p:val>
                                        </p:tav>
                                      </p:tavLst>
                                    </p:anim>
                                    <p:animEffect transition="in" filter="fade">
                                      <p:cBhvr>
                                        <p:cTn id="99" dur="500"/>
                                        <p:tgtEl>
                                          <p:spTgt spid="65"/>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500" fill="hold"/>
                                        <p:tgtEl>
                                          <p:spTgt spid="19"/>
                                        </p:tgtEl>
                                        <p:attrNameLst>
                                          <p:attrName>ppt_w</p:attrName>
                                        </p:attrNameLst>
                                      </p:cBhvr>
                                      <p:tavLst>
                                        <p:tav tm="0">
                                          <p:val>
                                            <p:fltVal val="0"/>
                                          </p:val>
                                        </p:tav>
                                        <p:tav tm="100000">
                                          <p:val>
                                            <p:strVal val="#ppt_w"/>
                                          </p:val>
                                        </p:tav>
                                      </p:tavLst>
                                    </p:anim>
                                    <p:anim calcmode="lin" valueType="num">
                                      <p:cBhvr>
                                        <p:cTn id="104" dur="500" fill="hold"/>
                                        <p:tgtEl>
                                          <p:spTgt spid="19"/>
                                        </p:tgtEl>
                                        <p:attrNameLst>
                                          <p:attrName>ppt_h</p:attrName>
                                        </p:attrNameLst>
                                      </p:cBhvr>
                                      <p:tavLst>
                                        <p:tav tm="0">
                                          <p:val>
                                            <p:fltVal val="0"/>
                                          </p:val>
                                        </p:tav>
                                        <p:tav tm="100000">
                                          <p:val>
                                            <p:strVal val="#ppt_h"/>
                                          </p:val>
                                        </p:tav>
                                      </p:tavLst>
                                    </p:anim>
                                    <p:animEffect transition="in" filter="fade">
                                      <p:cBhvr>
                                        <p:cTn id="105" dur="500"/>
                                        <p:tgtEl>
                                          <p:spTgt spid="19"/>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p:cTn id="109" dur="500" fill="hold"/>
                                        <p:tgtEl>
                                          <p:spTgt spid="26"/>
                                        </p:tgtEl>
                                        <p:attrNameLst>
                                          <p:attrName>ppt_w</p:attrName>
                                        </p:attrNameLst>
                                      </p:cBhvr>
                                      <p:tavLst>
                                        <p:tav tm="0">
                                          <p:val>
                                            <p:fltVal val="0"/>
                                          </p:val>
                                        </p:tav>
                                        <p:tav tm="100000">
                                          <p:val>
                                            <p:strVal val="#ppt_w"/>
                                          </p:val>
                                        </p:tav>
                                      </p:tavLst>
                                    </p:anim>
                                    <p:anim calcmode="lin" valueType="num">
                                      <p:cBhvr>
                                        <p:cTn id="110" dur="500" fill="hold"/>
                                        <p:tgtEl>
                                          <p:spTgt spid="26"/>
                                        </p:tgtEl>
                                        <p:attrNameLst>
                                          <p:attrName>ppt_h</p:attrName>
                                        </p:attrNameLst>
                                      </p:cBhvr>
                                      <p:tavLst>
                                        <p:tav tm="0">
                                          <p:val>
                                            <p:fltVal val="0"/>
                                          </p:val>
                                        </p:tav>
                                        <p:tav tm="100000">
                                          <p:val>
                                            <p:strVal val="#ppt_h"/>
                                          </p:val>
                                        </p:tav>
                                      </p:tavLst>
                                    </p:anim>
                                    <p:animEffect transition="in" filter="fade">
                                      <p:cBhvr>
                                        <p:cTn id="111" dur="500"/>
                                        <p:tgtEl>
                                          <p:spTgt spid="26"/>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68"/>
                                        </p:tgtEl>
                                        <p:attrNameLst>
                                          <p:attrName>style.visibility</p:attrName>
                                        </p:attrNameLst>
                                      </p:cBhvr>
                                      <p:to>
                                        <p:strVal val="visible"/>
                                      </p:to>
                                    </p:set>
                                    <p:anim calcmode="lin" valueType="num">
                                      <p:cBhvr>
                                        <p:cTn id="115" dur="500" fill="hold"/>
                                        <p:tgtEl>
                                          <p:spTgt spid="68"/>
                                        </p:tgtEl>
                                        <p:attrNameLst>
                                          <p:attrName>ppt_w</p:attrName>
                                        </p:attrNameLst>
                                      </p:cBhvr>
                                      <p:tavLst>
                                        <p:tav tm="0">
                                          <p:val>
                                            <p:fltVal val="0"/>
                                          </p:val>
                                        </p:tav>
                                        <p:tav tm="100000">
                                          <p:val>
                                            <p:strVal val="#ppt_w"/>
                                          </p:val>
                                        </p:tav>
                                      </p:tavLst>
                                    </p:anim>
                                    <p:anim calcmode="lin" valueType="num">
                                      <p:cBhvr>
                                        <p:cTn id="116" dur="500" fill="hold"/>
                                        <p:tgtEl>
                                          <p:spTgt spid="68"/>
                                        </p:tgtEl>
                                        <p:attrNameLst>
                                          <p:attrName>ppt_h</p:attrName>
                                        </p:attrNameLst>
                                      </p:cBhvr>
                                      <p:tavLst>
                                        <p:tav tm="0">
                                          <p:val>
                                            <p:fltVal val="0"/>
                                          </p:val>
                                        </p:tav>
                                        <p:tav tm="100000">
                                          <p:val>
                                            <p:strVal val="#ppt_h"/>
                                          </p:val>
                                        </p:tav>
                                      </p:tavLst>
                                    </p:anim>
                                    <p:animEffect transition="in" filter="fade">
                                      <p:cBhvr>
                                        <p:cTn id="117" dur="500"/>
                                        <p:tgtEl>
                                          <p:spTgt spid="68"/>
                                        </p:tgtEl>
                                      </p:cBhvr>
                                    </p:animEffect>
                                  </p:childTnLst>
                                </p:cTn>
                              </p:par>
                            </p:childTnLst>
                          </p:cTn>
                        </p:par>
                        <p:par>
                          <p:cTn id="118" fill="hold">
                            <p:stCondLst>
                              <p:cond delay="9500"/>
                            </p:stCondLst>
                            <p:childTnLst>
                              <p:par>
                                <p:cTn id="119" presetID="53" presetClass="entr" presetSubtype="16" fill="hold" grpId="0" nodeType="afterEffect">
                                  <p:stCondLst>
                                    <p:cond delay="0"/>
                                  </p:stCondLst>
                                  <p:childTnLst>
                                    <p:set>
                                      <p:cBhvr>
                                        <p:cTn id="120" dur="1" fill="hold">
                                          <p:stCondLst>
                                            <p:cond delay="0"/>
                                          </p:stCondLst>
                                        </p:cTn>
                                        <p:tgtEl>
                                          <p:spTgt spid="69"/>
                                        </p:tgtEl>
                                        <p:attrNameLst>
                                          <p:attrName>style.visibility</p:attrName>
                                        </p:attrNameLst>
                                      </p:cBhvr>
                                      <p:to>
                                        <p:strVal val="visible"/>
                                      </p:to>
                                    </p:set>
                                    <p:anim calcmode="lin" valueType="num">
                                      <p:cBhvr>
                                        <p:cTn id="121" dur="500" fill="hold"/>
                                        <p:tgtEl>
                                          <p:spTgt spid="69"/>
                                        </p:tgtEl>
                                        <p:attrNameLst>
                                          <p:attrName>ppt_w</p:attrName>
                                        </p:attrNameLst>
                                      </p:cBhvr>
                                      <p:tavLst>
                                        <p:tav tm="0">
                                          <p:val>
                                            <p:fltVal val="0"/>
                                          </p:val>
                                        </p:tav>
                                        <p:tav tm="100000">
                                          <p:val>
                                            <p:strVal val="#ppt_w"/>
                                          </p:val>
                                        </p:tav>
                                      </p:tavLst>
                                    </p:anim>
                                    <p:anim calcmode="lin" valueType="num">
                                      <p:cBhvr>
                                        <p:cTn id="122" dur="500" fill="hold"/>
                                        <p:tgtEl>
                                          <p:spTgt spid="69"/>
                                        </p:tgtEl>
                                        <p:attrNameLst>
                                          <p:attrName>ppt_h</p:attrName>
                                        </p:attrNameLst>
                                      </p:cBhvr>
                                      <p:tavLst>
                                        <p:tav tm="0">
                                          <p:val>
                                            <p:fltVal val="0"/>
                                          </p:val>
                                        </p:tav>
                                        <p:tav tm="100000">
                                          <p:val>
                                            <p:strVal val="#ppt_h"/>
                                          </p:val>
                                        </p:tav>
                                      </p:tavLst>
                                    </p:anim>
                                    <p:animEffect transition="in" filter="fade">
                                      <p:cBhvr>
                                        <p:cTn id="123" dur="500"/>
                                        <p:tgtEl>
                                          <p:spTgt spid="69"/>
                                        </p:tgtEl>
                                      </p:cBhvr>
                                    </p:animEffect>
                                  </p:childTnLst>
                                </p:cTn>
                              </p:par>
                            </p:childTnLst>
                          </p:cTn>
                        </p:par>
                        <p:par>
                          <p:cTn id="124" fill="hold">
                            <p:stCondLst>
                              <p:cond delay="10000"/>
                            </p:stCondLst>
                            <p:childTnLst>
                              <p:par>
                                <p:cTn id="125" presetID="53" presetClass="entr" presetSubtype="16" fill="hold" grpId="0" nodeType="after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p:cTn id="127" dur="500" fill="hold"/>
                                        <p:tgtEl>
                                          <p:spTgt spid="16"/>
                                        </p:tgtEl>
                                        <p:attrNameLst>
                                          <p:attrName>ppt_w</p:attrName>
                                        </p:attrNameLst>
                                      </p:cBhvr>
                                      <p:tavLst>
                                        <p:tav tm="0">
                                          <p:val>
                                            <p:fltVal val="0"/>
                                          </p:val>
                                        </p:tav>
                                        <p:tav tm="100000">
                                          <p:val>
                                            <p:strVal val="#ppt_w"/>
                                          </p:val>
                                        </p:tav>
                                      </p:tavLst>
                                    </p:anim>
                                    <p:anim calcmode="lin" valueType="num">
                                      <p:cBhvr>
                                        <p:cTn id="128" dur="500" fill="hold"/>
                                        <p:tgtEl>
                                          <p:spTgt spid="16"/>
                                        </p:tgtEl>
                                        <p:attrNameLst>
                                          <p:attrName>ppt_h</p:attrName>
                                        </p:attrNameLst>
                                      </p:cBhvr>
                                      <p:tavLst>
                                        <p:tav tm="0">
                                          <p:val>
                                            <p:fltVal val="0"/>
                                          </p:val>
                                        </p:tav>
                                        <p:tav tm="100000">
                                          <p:val>
                                            <p:strVal val="#ppt_h"/>
                                          </p:val>
                                        </p:tav>
                                      </p:tavLst>
                                    </p:anim>
                                    <p:animEffect transition="in" filter="fade">
                                      <p:cBhvr>
                                        <p:cTn id="129" dur="500"/>
                                        <p:tgtEl>
                                          <p:spTgt spid="16"/>
                                        </p:tgtEl>
                                      </p:cBhvr>
                                    </p:animEffect>
                                  </p:childTnLst>
                                </p:cTn>
                              </p:par>
                            </p:childTnLst>
                          </p:cTn>
                        </p:par>
                        <p:par>
                          <p:cTn id="130" fill="hold">
                            <p:stCondLst>
                              <p:cond delay="10500"/>
                            </p:stCondLst>
                            <p:childTnLst>
                              <p:par>
                                <p:cTn id="131" presetID="53" presetClass="entr" presetSubtype="16" fill="hold" grpId="0" nodeType="after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ppt_w</p:attrName>
                                        </p:attrNameLst>
                                      </p:cBhvr>
                                      <p:tavLst>
                                        <p:tav tm="0">
                                          <p:val>
                                            <p:fltVal val="0"/>
                                          </p:val>
                                        </p:tav>
                                        <p:tav tm="100000">
                                          <p:val>
                                            <p:strVal val="#ppt_w"/>
                                          </p:val>
                                        </p:tav>
                                      </p:tavLst>
                                    </p:anim>
                                    <p:anim calcmode="lin" valueType="num">
                                      <p:cBhvr>
                                        <p:cTn id="134" dur="500" fill="hold"/>
                                        <p:tgtEl>
                                          <p:spTgt spid="27"/>
                                        </p:tgtEl>
                                        <p:attrNameLst>
                                          <p:attrName>ppt_h</p:attrName>
                                        </p:attrNameLst>
                                      </p:cBhvr>
                                      <p:tavLst>
                                        <p:tav tm="0">
                                          <p:val>
                                            <p:fltVal val="0"/>
                                          </p:val>
                                        </p:tav>
                                        <p:tav tm="100000">
                                          <p:val>
                                            <p:strVal val="#ppt_h"/>
                                          </p:val>
                                        </p:tav>
                                      </p:tavLst>
                                    </p:anim>
                                    <p:animEffect transition="in" filter="fade">
                                      <p:cBhvr>
                                        <p:cTn id="135" dur="500"/>
                                        <p:tgtEl>
                                          <p:spTgt spid="27"/>
                                        </p:tgtEl>
                                      </p:cBhvr>
                                    </p:animEffect>
                                  </p:childTnLst>
                                </p:cTn>
                              </p:par>
                            </p:childTnLst>
                          </p:cTn>
                        </p:par>
                        <p:par>
                          <p:cTn id="136" fill="hold">
                            <p:stCondLst>
                              <p:cond delay="11000"/>
                            </p:stCondLst>
                            <p:childTnLst>
                              <p:par>
                                <p:cTn id="137" presetID="42" presetClass="entr" presetSubtype="0" fill="hold" nodeType="after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fade">
                                      <p:cBhvr>
                                        <p:cTn id="139" dur="1000"/>
                                        <p:tgtEl>
                                          <p:spTgt spid="30"/>
                                        </p:tgtEl>
                                      </p:cBhvr>
                                    </p:animEffect>
                                    <p:anim calcmode="lin" valueType="num">
                                      <p:cBhvr>
                                        <p:cTn id="140" dur="1000" fill="hold"/>
                                        <p:tgtEl>
                                          <p:spTgt spid="30"/>
                                        </p:tgtEl>
                                        <p:attrNameLst>
                                          <p:attrName>ppt_x</p:attrName>
                                        </p:attrNameLst>
                                      </p:cBhvr>
                                      <p:tavLst>
                                        <p:tav tm="0">
                                          <p:val>
                                            <p:strVal val="#ppt_x"/>
                                          </p:val>
                                        </p:tav>
                                        <p:tav tm="100000">
                                          <p:val>
                                            <p:strVal val="#ppt_x"/>
                                          </p:val>
                                        </p:tav>
                                      </p:tavLst>
                                    </p:anim>
                                    <p:anim calcmode="lin" valueType="num">
                                      <p:cBhvr>
                                        <p:cTn id="141" dur="1000" fill="hold"/>
                                        <p:tgtEl>
                                          <p:spTgt spid="30"/>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fade">
                                      <p:cBhvr>
                                        <p:cTn id="144" dur="1000"/>
                                        <p:tgtEl>
                                          <p:spTgt spid="31"/>
                                        </p:tgtEl>
                                      </p:cBhvr>
                                    </p:animEffect>
                                    <p:anim calcmode="lin" valueType="num">
                                      <p:cBhvr>
                                        <p:cTn id="145" dur="1000" fill="hold"/>
                                        <p:tgtEl>
                                          <p:spTgt spid="31"/>
                                        </p:tgtEl>
                                        <p:attrNameLst>
                                          <p:attrName>ppt_x</p:attrName>
                                        </p:attrNameLst>
                                      </p:cBhvr>
                                      <p:tavLst>
                                        <p:tav tm="0">
                                          <p:val>
                                            <p:strVal val="#ppt_x"/>
                                          </p:val>
                                        </p:tav>
                                        <p:tav tm="100000">
                                          <p:val>
                                            <p:strVal val="#ppt_x"/>
                                          </p:val>
                                        </p:tav>
                                      </p:tavLst>
                                    </p:anim>
                                    <p:anim calcmode="lin" valueType="num">
                                      <p:cBhvr>
                                        <p:cTn id="146" dur="1000" fill="hold"/>
                                        <p:tgtEl>
                                          <p:spTgt spid="31"/>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fade">
                                      <p:cBhvr>
                                        <p:cTn id="149" dur="1000"/>
                                        <p:tgtEl>
                                          <p:spTgt spid="32"/>
                                        </p:tgtEl>
                                      </p:cBhvr>
                                    </p:animEffect>
                                    <p:anim calcmode="lin" valueType="num">
                                      <p:cBhvr>
                                        <p:cTn id="150" dur="1000" fill="hold"/>
                                        <p:tgtEl>
                                          <p:spTgt spid="32"/>
                                        </p:tgtEl>
                                        <p:attrNameLst>
                                          <p:attrName>ppt_x</p:attrName>
                                        </p:attrNameLst>
                                      </p:cBhvr>
                                      <p:tavLst>
                                        <p:tav tm="0">
                                          <p:val>
                                            <p:strVal val="#ppt_x"/>
                                          </p:val>
                                        </p:tav>
                                        <p:tav tm="100000">
                                          <p:val>
                                            <p:strVal val="#ppt_x"/>
                                          </p:val>
                                        </p:tav>
                                      </p:tavLst>
                                    </p:anim>
                                    <p:anim calcmode="lin" valueType="num">
                                      <p:cBhvr>
                                        <p:cTn id="151" dur="1000" fill="hold"/>
                                        <p:tgtEl>
                                          <p:spTgt spid="32"/>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33"/>
                                        </p:tgtEl>
                                        <p:attrNameLst>
                                          <p:attrName>style.visibility</p:attrName>
                                        </p:attrNameLst>
                                      </p:cBhvr>
                                      <p:to>
                                        <p:strVal val="visible"/>
                                      </p:to>
                                    </p:set>
                                    <p:animEffect transition="in" filter="fade">
                                      <p:cBhvr>
                                        <p:cTn id="154" dur="1000"/>
                                        <p:tgtEl>
                                          <p:spTgt spid="33"/>
                                        </p:tgtEl>
                                      </p:cBhvr>
                                    </p:animEffect>
                                    <p:anim calcmode="lin" valueType="num">
                                      <p:cBhvr>
                                        <p:cTn id="155" dur="1000" fill="hold"/>
                                        <p:tgtEl>
                                          <p:spTgt spid="33"/>
                                        </p:tgtEl>
                                        <p:attrNameLst>
                                          <p:attrName>ppt_x</p:attrName>
                                        </p:attrNameLst>
                                      </p:cBhvr>
                                      <p:tavLst>
                                        <p:tav tm="0">
                                          <p:val>
                                            <p:strVal val="#ppt_x"/>
                                          </p:val>
                                        </p:tav>
                                        <p:tav tm="100000">
                                          <p:val>
                                            <p:strVal val="#ppt_x"/>
                                          </p:val>
                                        </p:tav>
                                      </p:tavLst>
                                    </p:anim>
                                    <p:anim calcmode="lin" valueType="num">
                                      <p:cBhvr>
                                        <p:cTn id="156" dur="1000" fill="hold"/>
                                        <p:tgtEl>
                                          <p:spTgt spid="33"/>
                                        </p:tgtEl>
                                        <p:attrNameLst>
                                          <p:attrName>ppt_y</p:attrName>
                                        </p:attrNameLst>
                                      </p:cBhvr>
                                      <p:tavLst>
                                        <p:tav tm="0">
                                          <p:val>
                                            <p:strVal val="#ppt_y+.1"/>
                                          </p:val>
                                        </p:tav>
                                        <p:tav tm="100000">
                                          <p:val>
                                            <p:strVal val="#ppt_y"/>
                                          </p:val>
                                        </p:tav>
                                      </p:tavLst>
                                    </p:anim>
                                  </p:childTnLst>
                                </p:cTn>
                              </p:par>
                              <p:par>
                                <p:cTn id="157" presetID="10" presetClass="entr" presetSubtype="0" fill="hold" nodeType="withEffect">
                                  <p:stCondLst>
                                    <p:cond delay="4000"/>
                                  </p:stCondLst>
                                  <p:childTnLst>
                                    <p:set>
                                      <p:cBhvr>
                                        <p:cTn id="158" dur="2000" fill="hold">
                                          <p:stCondLst>
                                            <p:cond delay="0"/>
                                          </p:stCondLst>
                                        </p:cTn>
                                        <p:tgtEl>
                                          <p:spTgt spid="2"/>
                                        </p:tgtEl>
                                        <p:attrNameLst>
                                          <p:attrName>style.visibility</p:attrName>
                                        </p:attrNameLst>
                                      </p:cBhvr>
                                      <p:to>
                                        <p:strVal val="visible"/>
                                      </p:to>
                                    </p:set>
                                    <p:animEffect transition="in" filter="fade">
                                      <p:cBhvr>
                                        <p:cTn id="159" dur="2000"/>
                                        <p:tgtEl>
                                          <p:spTgt spid="2"/>
                                        </p:tgtEl>
                                      </p:cBhvr>
                                    </p:animEffect>
                                  </p:childTnLst>
                                </p:cTn>
                              </p:par>
                              <p:par>
                                <p:cTn id="160" presetID="64" presetClass="path" presetSubtype="0" accel="50000" decel="50000" fill="hold" nodeType="withEffect">
                                  <p:stCondLst>
                                    <p:cond delay="4000"/>
                                  </p:stCondLst>
                                  <p:childTnLst>
                                    <p:animMotion origin="layout" path="M 8.33333E-7 -3.7037E-6 L 8.33333E-7 0.07871 " pathEditMode="relative" rAng="0" ptsTypes="AA">
                                      <p:cBhvr>
                                        <p:cTn id="161" dur="2000" spd="-100000" fill="hold"/>
                                        <p:tgtEl>
                                          <p:spTgt spid="2"/>
                                        </p:tgtEl>
                                        <p:attrNameLst>
                                          <p:attrName>ppt_x</p:attrName>
                                          <p:attrName>ppt_y</p:attrName>
                                        </p:attrNameLst>
                                      </p:cBhvr>
                                      <p:rCtr x="0" y="3935"/>
                                    </p:animMotion>
                                  </p:childTnLst>
                                </p:cTn>
                              </p:par>
                            </p:childTnLst>
                          </p:cTn>
                        </p:par>
                        <p:par>
                          <p:cTn id="162" fill="hold">
                            <p:stCondLst>
                              <p:cond delay="17000"/>
                            </p:stCondLst>
                            <p:childTnLst>
                              <p:par>
                                <p:cTn id="163" presetID="22" presetClass="entr" presetSubtype="4" fill="hold" grpId="0" nodeType="afterEffect">
                                  <p:stCondLst>
                                    <p:cond delay="0"/>
                                  </p:stCondLst>
                                  <p:childTnLst>
                                    <p:set>
                                      <p:cBhvr>
                                        <p:cTn id="164" dur="1" fill="hold">
                                          <p:stCondLst>
                                            <p:cond delay="0"/>
                                          </p:stCondLst>
                                        </p:cTn>
                                        <p:tgtEl>
                                          <p:spTgt spid="5"/>
                                        </p:tgtEl>
                                        <p:attrNameLst>
                                          <p:attrName>style.visibility</p:attrName>
                                        </p:attrNameLst>
                                      </p:cBhvr>
                                      <p:to>
                                        <p:strVal val="visible"/>
                                      </p:to>
                                    </p:set>
                                    <p:animEffect transition="in" filter="wipe(down)">
                                      <p:cBhvr>
                                        <p:cTn id="1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24" grpId="0"/>
      <p:bldP spid="25" grpId="0"/>
      <p:bldP spid="26" grpId="0"/>
      <p:bldP spid="27" grpId="0"/>
      <p:bldP spid="28" grpId="0"/>
      <p:bldP spid="58" grpId="0" animBg="1"/>
      <p:bldP spid="59" grpId="0"/>
      <p:bldP spid="60" grpId="0" animBg="1"/>
      <p:bldP spid="61" grpId="0"/>
      <p:bldP spid="62" grpId="0" animBg="1"/>
      <p:bldP spid="63" grpId="0"/>
      <p:bldP spid="64" grpId="0" animBg="1"/>
      <p:bldP spid="65" grpId="0"/>
      <p:bldP spid="66" grpId="0" animBg="1"/>
      <p:bldP spid="67" grpId="0"/>
      <p:bldP spid="68" grpId="0" animBg="1"/>
      <p:bldP spid="69"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641883" y="4106370"/>
            <a:ext cx="2241974" cy="33361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cs typeface="+mn-ea"/>
                <a:sym typeface="+mn-lt"/>
              </a:rPr>
              <a:t>标题文字添加</a:t>
            </a:r>
          </a:p>
        </p:txBody>
      </p:sp>
      <p:sp>
        <p:nvSpPr>
          <p:cNvPr id="19" name="矩形 18"/>
          <p:cNvSpPr/>
          <p:nvPr/>
        </p:nvSpPr>
        <p:spPr>
          <a:xfrm>
            <a:off x="5669853" y="4106370"/>
            <a:ext cx="2241974" cy="33361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b="1" dirty="0">
                <a:solidFill>
                  <a:schemeClr val="bg1"/>
                </a:solidFill>
                <a:cs typeface="+mn-ea"/>
                <a:sym typeface="+mn-lt"/>
              </a:rPr>
              <a:t>标题文字添加</a:t>
            </a:r>
          </a:p>
        </p:txBody>
      </p:sp>
      <p:pic>
        <p:nvPicPr>
          <p:cNvPr id="5" name="图片 4"/>
          <p:cNvPicPr>
            <a:picLocks noChangeAspect="1"/>
          </p:cNvPicPr>
          <p:nvPr/>
        </p:nvPicPr>
        <p:blipFill>
          <a:blip r:embed="rId3"/>
          <a:stretch>
            <a:fillRect/>
          </a:stretch>
        </p:blipFill>
        <p:spPr>
          <a:xfrm>
            <a:off x="7876979" y="1982721"/>
            <a:ext cx="3133090" cy="2580005"/>
          </a:xfrm>
          <a:prstGeom prst="rect">
            <a:avLst/>
          </a:prstGeom>
        </p:spPr>
      </p:pic>
      <p:sp>
        <p:nvSpPr>
          <p:cNvPr id="6" name="文本框 5"/>
          <p:cNvSpPr txBox="1"/>
          <p:nvPr/>
        </p:nvSpPr>
        <p:spPr>
          <a:xfrm>
            <a:off x="1023944" y="1732895"/>
            <a:ext cx="7067765" cy="3571317"/>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scene3d>
              <a:camera prst="orthographicFront"/>
              <a:lightRig rig="threePt" dir="t"/>
            </a:scene3d>
            <a:sp3d contourW="12700"/>
          </a:bodyPr>
          <a:lstStyle/>
          <a:p>
            <a:pPr fontAlgn="auto">
              <a:spcBef>
                <a:spcPts val="1200"/>
              </a:spcBef>
            </a:pPr>
            <a:endParaRPr lang="en-US" altLang="zh-CN" sz="1600" b="1" dirty="0" err="1">
              <a:solidFill>
                <a:schemeClr val="accent2"/>
              </a:solidFill>
              <a:latin typeface="微软雅黑" panose="020B0503020204020204" charset="-122"/>
              <a:ea typeface="微软雅黑" panose="020B0503020204020204" charset="-122"/>
              <a:cs typeface="微软雅黑" panose="020B0503020204020204" charset="-122"/>
            </a:endParaRPr>
          </a:p>
          <a:p>
            <a:pPr marL="342900" indent="-342900" fontAlgn="auto">
              <a:spcBef>
                <a:spcPts val="1200"/>
              </a:spcBef>
              <a:buFont typeface="Arial" panose="020B0604020202020204" pitchFamily="34" charset="0"/>
              <a:buChar char="•"/>
            </a:pPr>
            <a:r>
              <a:rPr lang="en-US" altLang="zh-CN" sz="2400" b="1" dirty="0">
                <a:latin typeface="Arial Black" panose="020B0A04020102020204" charset="0"/>
                <a:ea typeface="微软雅黑" panose="020B0503020204020204" charset="-122"/>
                <a:cs typeface="Arial Black" panose="020B0A04020102020204" charset="0"/>
                <a:sym typeface="+mn-ea"/>
              </a:rPr>
              <a:t>Non-combustible, no fire risk</a:t>
            </a:r>
            <a:endParaRPr lang="zh-CN" altLang="en-US" sz="2400" b="1" dirty="0">
              <a:latin typeface="Arial Black" panose="020B0A04020102020204" charset="0"/>
              <a:ea typeface="微软雅黑" panose="020B0503020204020204" charset="-122"/>
              <a:cs typeface="Arial Black" panose="020B0A04020102020204" charset="0"/>
            </a:endParaRPr>
          </a:p>
          <a:p>
            <a:pPr marL="342900" indent="-342900" fontAlgn="auto">
              <a:spcBef>
                <a:spcPts val="1200"/>
              </a:spcBef>
              <a:buFont typeface="Arial" panose="020B0604020202020204" pitchFamily="34" charset="0"/>
              <a:buChar char="•"/>
            </a:pPr>
            <a:r>
              <a:rPr lang="en-US" altLang="zh-CN" sz="2400" b="1" dirty="0">
                <a:latin typeface="Arial Black" panose="020B0A04020102020204" charset="0"/>
                <a:ea typeface="微软雅黑" panose="020B0503020204020204" charset="-122"/>
                <a:cs typeface="Arial Black" panose="020B0A04020102020204" charset="0"/>
                <a:sym typeface="+mn-ea"/>
              </a:rPr>
              <a:t>Stay over &gt;</a:t>
            </a:r>
            <a:r>
              <a:rPr lang="zh-CN" altLang="en-US" sz="2400" b="1" dirty="0">
                <a:latin typeface="Arial Black" panose="020B0A04020102020204" charset="0"/>
                <a:ea typeface="微软雅黑" panose="020B0503020204020204" charset="-122"/>
                <a:cs typeface="Arial Black" panose="020B0A04020102020204" charset="0"/>
                <a:sym typeface="+mn-ea"/>
              </a:rPr>
              <a:t>1200 </a:t>
            </a:r>
            <a:r>
              <a:rPr lang="en-US" altLang="zh-CN" sz="2400" b="1" dirty="0">
                <a:latin typeface="Arial Black" panose="020B0A04020102020204" charset="0"/>
                <a:ea typeface="微软雅黑" panose="020B0503020204020204" charset="-122"/>
                <a:cs typeface="Arial Black" panose="020B0A04020102020204" charset="0"/>
                <a:sym typeface="+mn-ea"/>
              </a:rPr>
              <a:t>C high temperature</a:t>
            </a:r>
            <a:endParaRPr lang="zh-CN" altLang="en-US" sz="2400" b="1" dirty="0">
              <a:latin typeface="Arial Black" panose="020B0A04020102020204" charset="0"/>
              <a:ea typeface="微软雅黑" panose="020B0503020204020204" charset="-122"/>
              <a:cs typeface="Arial Black" panose="020B0A04020102020204" charset="0"/>
              <a:sym typeface="+mn-ea"/>
            </a:endParaRPr>
          </a:p>
          <a:p>
            <a:pPr marL="342900" indent="-342900" fontAlgn="auto">
              <a:spcBef>
                <a:spcPts val="1200"/>
              </a:spcBef>
              <a:buFont typeface="Arial" panose="020B0604020202020204" pitchFamily="34" charset="0"/>
              <a:buChar char="•"/>
            </a:pPr>
            <a:r>
              <a:rPr lang="en-US" altLang="zh-CN" sz="2400" b="1" dirty="0">
                <a:latin typeface="Arial Black" panose="020B0A04020102020204" charset="0"/>
                <a:ea typeface="微软雅黑" panose="020B0503020204020204" charset="-122"/>
                <a:cs typeface="Arial Black" panose="020B0A04020102020204" charset="0"/>
                <a:sym typeface="+mn-ea"/>
              </a:rPr>
              <a:t>Better performance than solid Al panel</a:t>
            </a:r>
          </a:p>
          <a:p>
            <a:pPr marL="342900" indent="-342900" fontAlgn="auto">
              <a:spcBef>
                <a:spcPts val="1200"/>
              </a:spcBef>
              <a:buFont typeface="Arial" panose="020B0604020202020204" pitchFamily="34" charset="0"/>
              <a:buChar char="•"/>
            </a:pPr>
            <a:r>
              <a:rPr lang="en-US" altLang="zh-CN" sz="2400" b="1" dirty="0">
                <a:latin typeface="Arial Black" panose="020B0A04020102020204" charset="0"/>
                <a:ea typeface="微软雅黑" panose="020B0503020204020204" charset="-122"/>
                <a:cs typeface="Arial Black" panose="020B0A04020102020204" charset="0"/>
                <a:sym typeface="+mn-ea"/>
              </a:rPr>
              <a:t>Meet : ASTM E119-12, 2 hours fire resistance</a:t>
            </a:r>
            <a:endParaRPr lang="zh-CN" altLang="en-US" sz="2400" b="1" dirty="0">
              <a:latin typeface="Arial Black" panose="020B0A04020102020204" charset="0"/>
              <a:ea typeface="微软雅黑" panose="020B0503020204020204" charset="-122"/>
              <a:cs typeface="Arial Black" panose="020B0A04020102020204" charset="0"/>
              <a:sym typeface="+mn-ea"/>
            </a:endParaRPr>
          </a:p>
          <a:p>
            <a:pPr fontAlgn="auto">
              <a:spcBef>
                <a:spcPts val="1200"/>
              </a:spcBef>
            </a:pPr>
            <a:r>
              <a:rPr lang="en-US" altLang="zh-CN" sz="2400" b="1" dirty="0">
                <a:solidFill>
                  <a:schemeClr val="bg2">
                    <a:lumMod val="75000"/>
                  </a:schemeClr>
                </a:solidFill>
                <a:latin typeface="Arial Black" panose="020B0A04020102020204" charset="0"/>
                <a:ea typeface="微软雅黑" panose="020B0503020204020204" charset="-122"/>
                <a:cs typeface="Arial Black" panose="020B0A04020102020204" charset="0"/>
                <a:sym typeface="+mn-ea"/>
              </a:rPr>
              <a:t> </a:t>
            </a:r>
            <a:endParaRPr lang="zh-CN" altLang="en-US" sz="2400" b="1" dirty="0">
              <a:solidFill>
                <a:schemeClr val="bg2">
                  <a:lumMod val="75000"/>
                </a:schemeClr>
              </a:solidFill>
              <a:latin typeface="Arial Black" panose="020B0A04020102020204" charset="0"/>
              <a:ea typeface="微软雅黑" panose="020B0503020204020204" charset="-122"/>
              <a:cs typeface="Arial Black" panose="020B0A04020102020204" charset="0"/>
              <a:sym typeface="+mn-ea"/>
            </a:endParaRPr>
          </a:p>
        </p:txBody>
      </p:sp>
      <p:sp>
        <p:nvSpPr>
          <p:cNvPr id="52" name="文本框 51"/>
          <p:cNvSpPr txBox="1"/>
          <p:nvPr/>
        </p:nvSpPr>
        <p:spPr>
          <a:xfrm>
            <a:off x="117157" y="923074"/>
            <a:ext cx="11957685" cy="704215"/>
          </a:xfrm>
          <a:prstGeom prst="rect">
            <a:avLst/>
          </a:prstGeom>
          <a:solidFill>
            <a:schemeClr val="bg2"/>
          </a:solidFill>
        </p:spPr>
        <p:txBody>
          <a:bodyPr wrap="square" rtlCol="0" anchor="ctr">
            <a:noAutofit/>
          </a:bodyPr>
          <a:lstStyle/>
          <a:p>
            <a:pPr marR="509905">
              <a:spcBef>
                <a:spcPts val="75"/>
              </a:spcBef>
            </a:pPr>
            <a:r>
              <a:rPr lang="en-US" altLang="zh-CN" sz="3600" kern="100" dirty="0">
                <a:solidFill>
                  <a:schemeClr val="accent5"/>
                </a:solidFill>
                <a:latin typeface="微软雅黑" panose="020B0503020204020204" charset="-122"/>
                <a:ea typeface="微软雅黑" panose="020B0503020204020204" charset="-122"/>
                <a:cs typeface="Arial" panose="020B0604020202020204" pitchFamily="34" charset="0"/>
              </a:rPr>
              <a:t> </a:t>
            </a:r>
            <a:r>
              <a:rPr lang="en-US" altLang="zh-CN" sz="2400" b="1" kern="100" dirty="0">
                <a:solidFill>
                  <a:schemeClr val="accent1"/>
                </a:solidFill>
                <a:latin typeface="微软雅黑" panose="020B0503020204020204" charset="-122"/>
                <a:ea typeface="微软雅黑" panose="020B0503020204020204" charset="-122"/>
                <a:cs typeface="Arial" panose="020B0604020202020204" pitchFamily="34" charset="0"/>
              </a:rPr>
              <a:t>Advantages</a:t>
            </a:r>
            <a:r>
              <a:rPr lang="zh-CN" altLang="en-US" sz="2400" b="1" kern="100" dirty="0">
                <a:solidFill>
                  <a:schemeClr val="accent1"/>
                </a:solidFill>
                <a:latin typeface="微软雅黑" panose="020B0503020204020204" charset="-122"/>
                <a:ea typeface="微软雅黑" panose="020B0503020204020204" charset="-122"/>
                <a:cs typeface="Arial" panose="020B0604020202020204" pitchFamily="34" charset="0"/>
              </a:rPr>
              <a:t>：</a:t>
            </a:r>
            <a:r>
              <a:rPr lang="en-US" altLang="zh-CN" sz="2400" b="1" kern="100" dirty="0">
                <a:solidFill>
                  <a:schemeClr val="accent1"/>
                </a:solidFill>
                <a:latin typeface="微软雅黑" panose="020B0503020204020204" charset="-122"/>
                <a:ea typeface="微软雅黑" panose="020B0503020204020204" charset="-122"/>
                <a:cs typeface="Arial" panose="020B0604020202020204" pitchFamily="34" charset="0"/>
              </a:rPr>
              <a:t>---FR A class</a:t>
            </a:r>
            <a:r>
              <a:rPr lang="zh-CN" altLang="en-US" sz="2400" b="1" kern="100" dirty="0">
                <a:solidFill>
                  <a:schemeClr val="accent1"/>
                </a:solidFill>
                <a:latin typeface="微软雅黑" panose="020B0503020204020204" charset="-122"/>
                <a:ea typeface="微软雅黑" panose="020B0503020204020204" charset="-122"/>
                <a:cs typeface="Arial" panose="020B0604020202020204" pitchFamily="34" charset="0"/>
              </a:rPr>
              <a:t>，</a:t>
            </a:r>
            <a:r>
              <a:rPr lang="en-US" altLang="zh-CN" sz="2400" b="1" kern="100" dirty="0">
                <a:solidFill>
                  <a:schemeClr val="accent1"/>
                </a:solidFill>
                <a:latin typeface="微软雅黑" panose="020B0503020204020204" charset="-122"/>
                <a:ea typeface="微软雅黑" panose="020B0503020204020204" charset="-122"/>
                <a:cs typeface="Arial" panose="020B0604020202020204" pitchFamily="34" charset="0"/>
              </a:rPr>
              <a:t>non-combustible and Flame retardant</a:t>
            </a:r>
          </a:p>
          <a:p>
            <a:pPr marR="509905">
              <a:spcBef>
                <a:spcPts val="75"/>
              </a:spcBef>
            </a:pPr>
            <a:endParaRPr lang="zh-CN" altLang="en-US" sz="2400" kern="100" dirty="0">
              <a:solidFill>
                <a:schemeClr val="accent5"/>
              </a:solidFill>
              <a:latin typeface="微软雅黑" panose="020B0503020204020204" charset="-122"/>
              <a:ea typeface="微软雅黑" panose="020B0503020204020204" charset="-122"/>
              <a:cs typeface="Arial" panose="020B0604020202020204" pitchFamily="34" charset="0"/>
            </a:endParaRPr>
          </a:p>
        </p:txBody>
      </p:sp>
      <p:sp>
        <p:nvSpPr>
          <p:cNvPr id="8" name="文本框 7"/>
          <p:cNvSpPr txBox="1"/>
          <p:nvPr/>
        </p:nvSpPr>
        <p:spPr>
          <a:xfrm>
            <a:off x="0" y="5409819"/>
            <a:ext cx="11957050" cy="704215"/>
          </a:xfrm>
          <a:prstGeom prst="rect">
            <a:avLst/>
          </a:prstGeom>
          <a:solidFill>
            <a:schemeClr val="bg2"/>
          </a:solidFill>
        </p:spPr>
        <p:txBody>
          <a:bodyPr wrap="square" rtlCol="0" anchor="ctr">
            <a:noAutofit/>
          </a:bodyPr>
          <a:lstStyle/>
          <a:p>
            <a:pPr marR="509905" algn="ctr">
              <a:spcBef>
                <a:spcPts val="75"/>
              </a:spcBef>
            </a:pPr>
            <a:r>
              <a:rPr lang="en-US" altLang="zh-CN" sz="3200" kern="100" dirty="0">
                <a:solidFill>
                  <a:schemeClr val="accent5"/>
                </a:solidFill>
                <a:latin typeface="微软雅黑" panose="020B0503020204020204" charset="-122"/>
                <a:ea typeface="微软雅黑" panose="020B0503020204020204" charset="-122"/>
                <a:cs typeface="Arial" panose="020B0604020202020204" pitchFamily="34" charset="0"/>
              </a:rPr>
              <a:t> </a:t>
            </a:r>
            <a:r>
              <a:rPr lang="zh-CN" altLang="en-US" sz="3200" kern="100" dirty="0">
                <a:solidFill>
                  <a:schemeClr val="accent5"/>
                </a:solidFill>
                <a:latin typeface="微软雅黑" panose="020B0503020204020204" charset="-122"/>
                <a:ea typeface="微软雅黑" panose="020B0503020204020204" charset="-122"/>
                <a:cs typeface="Arial" panose="020B0604020202020204" pitchFamily="34" charset="0"/>
              </a:rPr>
              <a:t> </a:t>
            </a:r>
            <a:endParaRPr sz="3600" kern="100" dirty="0">
              <a:solidFill>
                <a:schemeClr val="accent5"/>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833634" y="6219104"/>
            <a:ext cx="5888334" cy="338554"/>
          </a:xfrm>
          <a:prstGeom prst="rect">
            <a:avLst/>
          </a:prstGeom>
          <a:noFill/>
          <a:ln w="9525">
            <a:noFill/>
          </a:ln>
        </p:spPr>
        <p:txBody>
          <a:bodyPr wrap="square">
            <a:spAutoFit/>
          </a:bodyPr>
          <a:lstStyle/>
          <a:p>
            <a:pPr indent="0"/>
            <a:r>
              <a:rPr lang="en-US" sz="1600" dirty="0">
                <a:solidFill>
                  <a:schemeClr val="accent1"/>
                </a:solidFill>
                <a:latin typeface="等线" panose="02010600030101010101" charset="-122"/>
                <a:ea typeface="等线" panose="02010600030101010101" charset="-122"/>
              </a:rPr>
              <a:t>Composite panel make different curve shape reach a good result </a:t>
            </a:r>
            <a:endParaRPr lang="en-US" altLang="zh-CN" sz="1200" dirty="0">
              <a:solidFill>
                <a:schemeClr val="accent1"/>
              </a:solidFill>
              <a:latin typeface="等线" panose="02010600030101010101" charset="-122"/>
              <a:ea typeface="等线" panose="02010600030101010101" charset="-122"/>
            </a:endParaRPr>
          </a:p>
        </p:txBody>
      </p:sp>
      <p:pic>
        <p:nvPicPr>
          <p:cNvPr id="4" name="图片 3">
            <a:extLst>
              <a:ext uri="{FF2B5EF4-FFF2-40B4-BE49-F238E27FC236}">
                <a16:creationId xmlns:a16="http://schemas.microsoft.com/office/drawing/2014/main" id="{BB60F4D8-8021-734B-D075-8D2E28320437}"/>
              </a:ext>
            </a:extLst>
          </p:cNvPr>
          <p:cNvPicPr>
            <a:picLocks noChangeAspect="1"/>
          </p:cNvPicPr>
          <p:nvPr/>
        </p:nvPicPr>
        <p:blipFill>
          <a:blip r:embed="rId3"/>
          <a:stretch>
            <a:fillRect/>
          </a:stretch>
        </p:blipFill>
        <p:spPr>
          <a:xfrm>
            <a:off x="1275942" y="877298"/>
            <a:ext cx="3292834" cy="5204720"/>
          </a:xfrm>
          <a:prstGeom prst="rect">
            <a:avLst/>
          </a:prstGeom>
        </p:spPr>
      </p:pic>
      <p:pic>
        <p:nvPicPr>
          <p:cNvPr id="3" name="图片 2">
            <a:extLst>
              <a:ext uri="{FF2B5EF4-FFF2-40B4-BE49-F238E27FC236}">
                <a16:creationId xmlns:a16="http://schemas.microsoft.com/office/drawing/2014/main" id="{9DD0FB66-D53C-1792-78C1-C67C3688FCEA}"/>
              </a:ext>
            </a:extLst>
          </p:cNvPr>
          <p:cNvPicPr>
            <a:picLocks noChangeAspect="1"/>
          </p:cNvPicPr>
          <p:nvPr/>
        </p:nvPicPr>
        <p:blipFill>
          <a:blip r:embed="rId4"/>
          <a:stretch>
            <a:fillRect/>
          </a:stretch>
        </p:blipFill>
        <p:spPr>
          <a:xfrm>
            <a:off x="5393195" y="1327897"/>
            <a:ext cx="5388610" cy="4582160"/>
          </a:xfrm>
          <a:prstGeom prst="rect">
            <a:avLst/>
          </a:prstGeom>
        </p:spPr>
      </p:pic>
      <p:sp>
        <p:nvSpPr>
          <p:cNvPr id="2" name="文本框 1">
            <a:extLst>
              <a:ext uri="{FF2B5EF4-FFF2-40B4-BE49-F238E27FC236}">
                <a16:creationId xmlns:a16="http://schemas.microsoft.com/office/drawing/2014/main" id="{A8679794-219E-C542-9F74-814879692B2B}"/>
              </a:ext>
            </a:extLst>
          </p:cNvPr>
          <p:cNvSpPr txBox="1"/>
          <p:nvPr/>
        </p:nvSpPr>
        <p:spPr>
          <a:xfrm>
            <a:off x="1275942" y="340102"/>
            <a:ext cx="7815630" cy="400110"/>
          </a:xfrm>
          <a:prstGeom prst="rect">
            <a:avLst/>
          </a:prstGeom>
          <a:noFill/>
        </p:spPr>
        <p:txBody>
          <a:bodyPr wrap="square" rtlCol="0" anchor="ctr">
            <a:spAutoFit/>
          </a:bodyPr>
          <a:lstStyle/>
          <a:p>
            <a:pPr marR="509905" algn="just">
              <a:spcBef>
                <a:spcPts val="75"/>
              </a:spcBef>
            </a:pPr>
            <a:r>
              <a:rPr lang="en-US" altLang="zh-CN" sz="2000" kern="100" dirty="0">
                <a:solidFill>
                  <a:schemeClr val="accent2"/>
                </a:solidFill>
                <a:latin typeface="微软雅黑" panose="020B0503020204020204" charset="-122"/>
                <a:ea typeface="微软雅黑" panose="020B0503020204020204" charset="-122"/>
                <a:cs typeface="Arial" panose="020B0604020202020204" pitchFamily="34" charset="0"/>
              </a:rPr>
              <a:t>Curve shape by composite panel</a:t>
            </a:r>
            <a:endParaRPr lang="zh-CN" altLang="en-US" sz="2000" kern="100" dirty="0">
              <a:solidFill>
                <a:schemeClr val="accent2"/>
              </a:solidFill>
              <a:latin typeface="微软雅黑" panose="020B0503020204020204" charset="-122"/>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2684859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COMMONDATA" val="eyJoZGlkIjoiZGEzNGIwNmQ5ZmJiYjc2ODhkZGRiODlkNjBmYTZkNzkifQ=="/>
  <p:tag name="KSO_WPP_MARK_KEY" val="b0dbe3da-789e-40b6-8fff-15048d1dc61f"/>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708,&quot;width&quot;:739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76,&quot;width&quot;:1291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8096}"/>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397,&quot;width&quot;:64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beps43s">
      <a:majorFont>
        <a:latin typeface="Source Han Sans K Bold"/>
        <a:ea typeface="Source Han Sans K Bold"/>
        <a:cs typeface=""/>
      </a:majorFont>
      <a:minorFont>
        <a:latin typeface="Source Han Sans K Bold"/>
        <a:ea typeface="Source Han Sans K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1426</Words>
  <Application>Microsoft Office PowerPoint</Application>
  <PresentationFormat>Widescreen</PresentationFormat>
  <Paragraphs>209</Paragraphs>
  <Slides>36</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等线</vt:lpstr>
      <vt:lpstr>微软雅黑</vt:lpstr>
      <vt:lpstr>Arial</vt:lpstr>
      <vt:lpstr>Arial Black</vt:lpstr>
      <vt:lpstr>Calibri</vt:lpstr>
      <vt:lpstr>Source Han Sans K Bold</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斌</dc:creator>
  <cp:lastModifiedBy>tommy moose</cp:lastModifiedBy>
  <cp:revision>188</cp:revision>
  <dcterms:created xsi:type="dcterms:W3CDTF">2020-10-12T06:53:00Z</dcterms:created>
  <dcterms:modified xsi:type="dcterms:W3CDTF">2023-10-11T17:40:48Z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A0A9252276994D4393240B43AF91E0F2</vt:lpwstr>
  </property>
  <property fmtid="{D5CDD505-2E9C-101B-9397-08002B2CF9AE}" pid="3" name="KSOProductBuildVer">
    <vt:lpwstr>2052-11.1.0.12598</vt:lpwstr>
  </property>
</Properties>
</file>